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4.xml"/><Relationship Id="rId69" Type="http://schemas.openxmlformats.org/officeDocument/2006/relationships/presProps" Target="presProps.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gf35fce7cf9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2" name="Google Shape;52;gf35fce7cf9_0_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gf35fce7cf9_0_1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f35fce7cf9_0_1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 name="Shape 102"/>
        <p:cNvGrpSpPr/>
        <p:nvPr/>
      </p:nvGrpSpPr>
      <p:grpSpPr>
        <a:xfrm>
          <a:off x="0" y="0"/>
          <a:ext cx="0" cy="0"/>
          <a:chOff x="0" y="0"/>
          <a:chExt cx="0" cy="0"/>
        </a:xfrm>
      </p:grpSpPr>
      <p:sp>
        <p:nvSpPr>
          <p:cNvPr id="103" name="Google Shape;103;gf35fce7cf9_0_15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f35fce7cf9_0_1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107"/>
        <p:cNvGrpSpPr/>
        <p:nvPr/>
      </p:nvGrpSpPr>
      <p:grpSpPr>
        <a:xfrm>
          <a:off x="0" y="0"/>
          <a:ext cx="0" cy="0"/>
          <a:chOff x="0" y="0"/>
          <a:chExt cx="0" cy="0"/>
        </a:xfrm>
      </p:grpSpPr>
      <p:sp>
        <p:nvSpPr>
          <p:cNvPr id="108" name="Google Shape;108;gf35fce7cf9_0_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f35fce7cf9_0_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3" name="Shape 113"/>
        <p:cNvGrpSpPr/>
        <p:nvPr/>
      </p:nvGrpSpPr>
      <p:grpSpPr>
        <a:xfrm>
          <a:off x="0" y="0"/>
          <a:ext cx="0" cy="0"/>
          <a:chOff x="0" y="0"/>
          <a:chExt cx="0" cy="0"/>
        </a:xfrm>
      </p:grpSpPr>
      <p:sp>
        <p:nvSpPr>
          <p:cNvPr id="114" name="Google Shape;114;gf35fce7cf9_0_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f35fce7cf9_0_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9" name="Shape 119"/>
        <p:cNvGrpSpPr/>
        <p:nvPr/>
      </p:nvGrpSpPr>
      <p:grpSpPr>
        <a:xfrm>
          <a:off x="0" y="0"/>
          <a:ext cx="0" cy="0"/>
          <a:chOff x="0" y="0"/>
          <a:chExt cx="0" cy="0"/>
        </a:xfrm>
      </p:grpSpPr>
      <p:sp>
        <p:nvSpPr>
          <p:cNvPr id="120" name="Google Shape;120;gf35fce7cf9_0_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f35fce7cf9_0_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f35fce7cf9_0_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f35fce7cf9_0_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9" name="Shape 129"/>
        <p:cNvGrpSpPr/>
        <p:nvPr/>
      </p:nvGrpSpPr>
      <p:grpSpPr>
        <a:xfrm>
          <a:off x="0" y="0"/>
          <a:ext cx="0" cy="0"/>
          <a:chOff x="0" y="0"/>
          <a:chExt cx="0" cy="0"/>
        </a:xfrm>
      </p:grpSpPr>
      <p:sp>
        <p:nvSpPr>
          <p:cNvPr id="130" name="Google Shape;130;gf35fce7cf9_0_7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f35fce7cf9_0_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Google Shape;135;gf35fce7cf9_0_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f35fce7cf9_0_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139"/>
        <p:cNvGrpSpPr/>
        <p:nvPr/>
      </p:nvGrpSpPr>
      <p:grpSpPr>
        <a:xfrm>
          <a:off x="0" y="0"/>
          <a:ext cx="0" cy="0"/>
          <a:chOff x="0" y="0"/>
          <a:chExt cx="0" cy="0"/>
        </a:xfrm>
      </p:grpSpPr>
      <p:sp>
        <p:nvSpPr>
          <p:cNvPr id="140" name="Google Shape;140;gf35fce7cf9_0_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f35fce7cf9_0_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 name="Shape 144"/>
        <p:cNvGrpSpPr/>
        <p:nvPr/>
      </p:nvGrpSpPr>
      <p:grpSpPr>
        <a:xfrm>
          <a:off x="0" y="0"/>
          <a:ext cx="0" cy="0"/>
          <a:chOff x="0" y="0"/>
          <a:chExt cx="0" cy="0"/>
        </a:xfrm>
      </p:grpSpPr>
      <p:sp>
        <p:nvSpPr>
          <p:cNvPr id="145" name="Google Shape;145;gf35fce7cf9_0_8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f35fce7cf9_0_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6"/>
        <p:cNvGrpSpPr/>
        <p:nvPr/>
      </p:nvGrpSpPr>
      <p:grpSpPr>
        <a:xfrm>
          <a:off x="0" y="0"/>
          <a:ext cx="0" cy="0"/>
          <a:chOff x="0" y="0"/>
          <a:chExt cx="0" cy="0"/>
        </a:xfrm>
      </p:grpSpPr>
      <p:sp>
        <p:nvSpPr>
          <p:cNvPr id="57" name="Google Shape;57;gf35fce7cf9_0_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f35fce7cf9_0_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49"/>
        <p:cNvGrpSpPr/>
        <p:nvPr/>
      </p:nvGrpSpPr>
      <p:grpSpPr>
        <a:xfrm>
          <a:off x="0" y="0"/>
          <a:ext cx="0" cy="0"/>
          <a:chOff x="0" y="0"/>
          <a:chExt cx="0" cy="0"/>
        </a:xfrm>
      </p:grpSpPr>
      <p:sp>
        <p:nvSpPr>
          <p:cNvPr id="150" name="Google Shape;150;gf35fce7cf9_0_2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f35fce7cf9_0_2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gf35fce7cf9_0_2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35fce7cf9_0_2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 name="Shape 161"/>
        <p:cNvGrpSpPr/>
        <p:nvPr/>
      </p:nvGrpSpPr>
      <p:grpSpPr>
        <a:xfrm>
          <a:off x="0" y="0"/>
          <a:ext cx="0" cy="0"/>
          <a:chOff x="0" y="0"/>
          <a:chExt cx="0" cy="0"/>
        </a:xfrm>
      </p:grpSpPr>
      <p:sp>
        <p:nvSpPr>
          <p:cNvPr id="162" name="Google Shape;162;gf35fce7cf9_0_2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f35fce7cf9_0_2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7" name="Shape 167"/>
        <p:cNvGrpSpPr/>
        <p:nvPr/>
      </p:nvGrpSpPr>
      <p:grpSpPr>
        <a:xfrm>
          <a:off x="0" y="0"/>
          <a:ext cx="0" cy="0"/>
          <a:chOff x="0" y="0"/>
          <a:chExt cx="0" cy="0"/>
        </a:xfrm>
      </p:grpSpPr>
      <p:sp>
        <p:nvSpPr>
          <p:cNvPr id="168" name="Google Shape;168;gf35fce7cf9_0_3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f35fce7cf9_0_3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gf35fce7cf9_0_3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f35fce7cf9_0_3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9" name="Shape 179"/>
        <p:cNvGrpSpPr/>
        <p:nvPr/>
      </p:nvGrpSpPr>
      <p:grpSpPr>
        <a:xfrm>
          <a:off x="0" y="0"/>
          <a:ext cx="0" cy="0"/>
          <a:chOff x="0" y="0"/>
          <a:chExt cx="0" cy="0"/>
        </a:xfrm>
      </p:grpSpPr>
      <p:sp>
        <p:nvSpPr>
          <p:cNvPr id="180" name="Google Shape;180;gf35fce7cf9_0_3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f35fce7cf9_0_3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4" name="Shape 184"/>
        <p:cNvGrpSpPr/>
        <p:nvPr/>
      </p:nvGrpSpPr>
      <p:grpSpPr>
        <a:xfrm>
          <a:off x="0" y="0"/>
          <a:ext cx="0" cy="0"/>
          <a:chOff x="0" y="0"/>
          <a:chExt cx="0" cy="0"/>
        </a:xfrm>
      </p:grpSpPr>
      <p:sp>
        <p:nvSpPr>
          <p:cNvPr id="185" name="Google Shape;185;gf35fce7cf9_0_3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f35fce7cf9_0_3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9" name="Shape 189"/>
        <p:cNvGrpSpPr/>
        <p:nvPr/>
      </p:nvGrpSpPr>
      <p:grpSpPr>
        <a:xfrm>
          <a:off x="0" y="0"/>
          <a:ext cx="0" cy="0"/>
          <a:chOff x="0" y="0"/>
          <a:chExt cx="0" cy="0"/>
        </a:xfrm>
      </p:grpSpPr>
      <p:sp>
        <p:nvSpPr>
          <p:cNvPr id="190" name="Google Shape;190;gf35fce7cf9_0_3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35fce7cf9_0_3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4" name="Shape 194"/>
        <p:cNvGrpSpPr/>
        <p:nvPr/>
      </p:nvGrpSpPr>
      <p:grpSpPr>
        <a:xfrm>
          <a:off x="0" y="0"/>
          <a:ext cx="0" cy="0"/>
          <a:chOff x="0" y="0"/>
          <a:chExt cx="0" cy="0"/>
        </a:xfrm>
      </p:grpSpPr>
      <p:sp>
        <p:nvSpPr>
          <p:cNvPr id="195" name="Google Shape;195;gf35fce7cf9_0_2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f35fce7cf9_0_2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0" name="Shape 200"/>
        <p:cNvGrpSpPr/>
        <p:nvPr/>
      </p:nvGrpSpPr>
      <p:grpSpPr>
        <a:xfrm>
          <a:off x="0" y="0"/>
          <a:ext cx="0" cy="0"/>
          <a:chOff x="0" y="0"/>
          <a:chExt cx="0" cy="0"/>
        </a:xfrm>
      </p:grpSpPr>
      <p:sp>
        <p:nvSpPr>
          <p:cNvPr id="201" name="Google Shape;201;gf35fce7cf9_0_4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f35fce7cf9_0_4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 name="Shape 61"/>
        <p:cNvGrpSpPr/>
        <p:nvPr/>
      </p:nvGrpSpPr>
      <p:grpSpPr>
        <a:xfrm>
          <a:off x="0" y="0"/>
          <a:ext cx="0" cy="0"/>
          <a:chOff x="0" y="0"/>
          <a:chExt cx="0" cy="0"/>
        </a:xfrm>
      </p:grpSpPr>
      <p:sp>
        <p:nvSpPr>
          <p:cNvPr id="62" name="Google Shape;62;gf35fce7cf9_0_1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f35fce7cf9_0_1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5" name="Shape 205"/>
        <p:cNvGrpSpPr/>
        <p:nvPr/>
      </p:nvGrpSpPr>
      <p:grpSpPr>
        <a:xfrm>
          <a:off x="0" y="0"/>
          <a:ext cx="0" cy="0"/>
          <a:chOff x="0" y="0"/>
          <a:chExt cx="0" cy="0"/>
        </a:xfrm>
      </p:grpSpPr>
      <p:sp>
        <p:nvSpPr>
          <p:cNvPr id="206" name="Google Shape;206;gf9aaa45801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f9aaa45801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 name="Shape 211"/>
        <p:cNvGrpSpPr/>
        <p:nvPr/>
      </p:nvGrpSpPr>
      <p:grpSpPr>
        <a:xfrm>
          <a:off x="0" y="0"/>
          <a:ext cx="0" cy="0"/>
          <a:chOff x="0" y="0"/>
          <a:chExt cx="0" cy="0"/>
        </a:xfrm>
      </p:grpSpPr>
      <p:sp>
        <p:nvSpPr>
          <p:cNvPr id="212" name="Google Shape;212;gf9aaa45801_0_2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f9aaa45801_0_2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gf9aaa45801_0_1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9aaa45801_0_1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2" name="Shape 222"/>
        <p:cNvGrpSpPr/>
        <p:nvPr/>
      </p:nvGrpSpPr>
      <p:grpSpPr>
        <a:xfrm>
          <a:off x="0" y="0"/>
          <a:ext cx="0" cy="0"/>
          <a:chOff x="0" y="0"/>
          <a:chExt cx="0" cy="0"/>
        </a:xfrm>
      </p:grpSpPr>
      <p:sp>
        <p:nvSpPr>
          <p:cNvPr id="223" name="Google Shape;223;gf9aaa45801_0_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f9aaa45801_0_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7" name="Shape 227"/>
        <p:cNvGrpSpPr/>
        <p:nvPr/>
      </p:nvGrpSpPr>
      <p:grpSpPr>
        <a:xfrm>
          <a:off x="0" y="0"/>
          <a:ext cx="0" cy="0"/>
          <a:chOff x="0" y="0"/>
          <a:chExt cx="0" cy="0"/>
        </a:xfrm>
      </p:grpSpPr>
      <p:sp>
        <p:nvSpPr>
          <p:cNvPr id="228" name="Google Shape;228;gf9aaa45801_0_2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f9aaa45801_0_2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3" name="Shape 233"/>
        <p:cNvGrpSpPr/>
        <p:nvPr/>
      </p:nvGrpSpPr>
      <p:grpSpPr>
        <a:xfrm>
          <a:off x="0" y="0"/>
          <a:ext cx="0" cy="0"/>
          <a:chOff x="0" y="0"/>
          <a:chExt cx="0" cy="0"/>
        </a:xfrm>
      </p:grpSpPr>
      <p:sp>
        <p:nvSpPr>
          <p:cNvPr id="234" name="Google Shape;234;gf9aaa45801_0_3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f9aaa45801_0_3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9" name="Shape 239"/>
        <p:cNvGrpSpPr/>
        <p:nvPr/>
      </p:nvGrpSpPr>
      <p:grpSpPr>
        <a:xfrm>
          <a:off x="0" y="0"/>
          <a:ext cx="0" cy="0"/>
          <a:chOff x="0" y="0"/>
          <a:chExt cx="0" cy="0"/>
        </a:xfrm>
      </p:grpSpPr>
      <p:sp>
        <p:nvSpPr>
          <p:cNvPr id="240" name="Google Shape;240;gf9aaa45801_0_9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f9aaa45801_0_9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gf9aaa45801_0_3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f9aaa45801_0_3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0" name="Shape 250"/>
        <p:cNvGrpSpPr/>
        <p:nvPr/>
      </p:nvGrpSpPr>
      <p:grpSpPr>
        <a:xfrm>
          <a:off x="0" y="0"/>
          <a:ext cx="0" cy="0"/>
          <a:chOff x="0" y="0"/>
          <a:chExt cx="0" cy="0"/>
        </a:xfrm>
      </p:grpSpPr>
      <p:sp>
        <p:nvSpPr>
          <p:cNvPr id="251" name="Google Shape;251;gf9aaa45801_0_4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f9aaa45801_0_4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6" name="Shape 256"/>
        <p:cNvGrpSpPr/>
        <p:nvPr/>
      </p:nvGrpSpPr>
      <p:grpSpPr>
        <a:xfrm>
          <a:off x="0" y="0"/>
          <a:ext cx="0" cy="0"/>
          <a:chOff x="0" y="0"/>
          <a:chExt cx="0" cy="0"/>
        </a:xfrm>
      </p:grpSpPr>
      <p:sp>
        <p:nvSpPr>
          <p:cNvPr id="257" name="Google Shape;257;gf9aaa45801_0_5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f9aaa45801_0_5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 name="Shape 66"/>
        <p:cNvGrpSpPr/>
        <p:nvPr/>
      </p:nvGrpSpPr>
      <p:grpSpPr>
        <a:xfrm>
          <a:off x="0" y="0"/>
          <a:ext cx="0" cy="0"/>
          <a:chOff x="0" y="0"/>
          <a:chExt cx="0" cy="0"/>
        </a:xfrm>
      </p:grpSpPr>
      <p:sp>
        <p:nvSpPr>
          <p:cNvPr id="67" name="Google Shape;67;gf35fce7cf9_0_1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f35fce7cf9_0_1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2" name="Shape 262"/>
        <p:cNvGrpSpPr/>
        <p:nvPr/>
      </p:nvGrpSpPr>
      <p:grpSpPr>
        <a:xfrm>
          <a:off x="0" y="0"/>
          <a:ext cx="0" cy="0"/>
          <a:chOff x="0" y="0"/>
          <a:chExt cx="0" cy="0"/>
        </a:xfrm>
      </p:grpSpPr>
      <p:sp>
        <p:nvSpPr>
          <p:cNvPr id="263" name="Google Shape;263;gf9aaa45801_0_1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f9aaa45801_0_1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8" name="Shape 268"/>
        <p:cNvGrpSpPr/>
        <p:nvPr/>
      </p:nvGrpSpPr>
      <p:grpSpPr>
        <a:xfrm>
          <a:off x="0" y="0"/>
          <a:ext cx="0" cy="0"/>
          <a:chOff x="0" y="0"/>
          <a:chExt cx="0" cy="0"/>
        </a:xfrm>
      </p:grpSpPr>
      <p:sp>
        <p:nvSpPr>
          <p:cNvPr id="269" name="Google Shape;269;gf9aaa45801_0_4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9aaa45801_0_4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5" name="Shape 275"/>
        <p:cNvGrpSpPr/>
        <p:nvPr/>
      </p:nvGrpSpPr>
      <p:grpSpPr>
        <a:xfrm>
          <a:off x="0" y="0"/>
          <a:ext cx="0" cy="0"/>
          <a:chOff x="0" y="0"/>
          <a:chExt cx="0" cy="0"/>
        </a:xfrm>
      </p:grpSpPr>
      <p:sp>
        <p:nvSpPr>
          <p:cNvPr id="276" name="Google Shape;276;gf9aaa45801_0_5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f9aaa45801_0_5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2" name="Shape 282"/>
        <p:cNvGrpSpPr/>
        <p:nvPr/>
      </p:nvGrpSpPr>
      <p:grpSpPr>
        <a:xfrm>
          <a:off x="0" y="0"/>
          <a:ext cx="0" cy="0"/>
          <a:chOff x="0" y="0"/>
          <a:chExt cx="0" cy="0"/>
        </a:xfrm>
      </p:grpSpPr>
      <p:sp>
        <p:nvSpPr>
          <p:cNvPr id="283" name="Google Shape;283;gf9aaa45801_0_9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f9aaa45801_0_9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 name="Shape 288"/>
        <p:cNvGrpSpPr/>
        <p:nvPr/>
      </p:nvGrpSpPr>
      <p:grpSpPr>
        <a:xfrm>
          <a:off x="0" y="0"/>
          <a:ext cx="0" cy="0"/>
          <a:chOff x="0" y="0"/>
          <a:chExt cx="0" cy="0"/>
        </a:xfrm>
      </p:grpSpPr>
      <p:sp>
        <p:nvSpPr>
          <p:cNvPr id="289" name="Google Shape;289;gf9aaa45801_0_6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9aaa45801_0_6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3" name="Shape 293"/>
        <p:cNvGrpSpPr/>
        <p:nvPr/>
      </p:nvGrpSpPr>
      <p:grpSpPr>
        <a:xfrm>
          <a:off x="0" y="0"/>
          <a:ext cx="0" cy="0"/>
          <a:chOff x="0" y="0"/>
          <a:chExt cx="0" cy="0"/>
        </a:xfrm>
      </p:grpSpPr>
      <p:sp>
        <p:nvSpPr>
          <p:cNvPr id="294" name="Google Shape;294;gf9aaa45801_0_6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f9aaa45801_0_6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9" name="Shape 299"/>
        <p:cNvGrpSpPr/>
        <p:nvPr/>
      </p:nvGrpSpPr>
      <p:grpSpPr>
        <a:xfrm>
          <a:off x="0" y="0"/>
          <a:ext cx="0" cy="0"/>
          <a:chOff x="0" y="0"/>
          <a:chExt cx="0" cy="0"/>
        </a:xfrm>
      </p:grpSpPr>
      <p:sp>
        <p:nvSpPr>
          <p:cNvPr id="300" name="Google Shape;300;gf9aaa45801_0_6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f9aaa45801_0_6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5" name="Shape 305"/>
        <p:cNvGrpSpPr/>
        <p:nvPr/>
      </p:nvGrpSpPr>
      <p:grpSpPr>
        <a:xfrm>
          <a:off x="0" y="0"/>
          <a:ext cx="0" cy="0"/>
          <a:chOff x="0" y="0"/>
          <a:chExt cx="0" cy="0"/>
        </a:xfrm>
      </p:grpSpPr>
      <p:sp>
        <p:nvSpPr>
          <p:cNvPr id="306" name="Google Shape;306;gf9aaa45801_0_6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f9aaa45801_0_6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1" name="Shape 311"/>
        <p:cNvGrpSpPr/>
        <p:nvPr/>
      </p:nvGrpSpPr>
      <p:grpSpPr>
        <a:xfrm>
          <a:off x="0" y="0"/>
          <a:ext cx="0" cy="0"/>
          <a:chOff x="0" y="0"/>
          <a:chExt cx="0" cy="0"/>
        </a:xfrm>
      </p:grpSpPr>
      <p:sp>
        <p:nvSpPr>
          <p:cNvPr id="312" name="Google Shape;312;gf9aaa45801_0_6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9aaa45801_0_6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7" name="Shape 317"/>
        <p:cNvGrpSpPr/>
        <p:nvPr/>
      </p:nvGrpSpPr>
      <p:grpSpPr>
        <a:xfrm>
          <a:off x="0" y="0"/>
          <a:ext cx="0" cy="0"/>
          <a:chOff x="0" y="0"/>
          <a:chExt cx="0" cy="0"/>
        </a:xfrm>
      </p:grpSpPr>
      <p:sp>
        <p:nvSpPr>
          <p:cNvPr id="318" name="Google Shape;318;gf9aaa45801_0_6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f9aaa45801_0_6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71"/>
        <p:cNvGrpSpPr/>
        <p:nvPr/>
      </p:nvGrpSpPr>
      <p:grpSpPr>
        <a:xfrm>
          <a:off x="0" y="0"/>
          <a:ext cx="0" cy="0"/>
          <a:chOff x="0" y="0"/>
          <a:chExt cx="0" cy="0"/>
        </a:xfrm>
      </p:grpSpPr>
      <p:sp>
        <p:nvSpPr>
          <p:cNvPr id="72" name="Google Shape;72;gf35fce7cf9_0_1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f35fce7cf9_0_1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3" name="Shape 323"/>
        <p:cNvGrpSpPr/>
        <p:nvPr/>
      </p:nvGrpSpPr>
      <p:grpSpPr>
        <a:xfrm>
          <a:off x="0" y="0"/>
          <a:ext cx="0" cy="0"/>
          <a:chOff x="0" y="0"/>
          <a:chExt cx="0" cy="0"/>
        </a:xfrm>
      </p:grpSpPr>
      <p:sp>
        <p:nvSpPr>
          <p:cNvPr id="324" name="Google Shape;324;gf9aaa45801_0_6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9aaa45801_0_6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8" name="Shape 328"/>
        <p:cNvGrpSpPr/>
        <p:nvPr/>
      </p:nvGrpSpPr>
      <p:grpSpPr>
        <a:xfrm>
          <a:off x="0" y="0"/>
          <a:ext cx="0" cy="0"/>
          <a:chOff x="0" y="0"/>
          <a:chExt cx="0" cy="0"/>
        </a:xfrm>
      </p:grpSpPr>
      <p:sp>
        <p:nvSpPr>
          <p:cNvPr id="329" name="Google Shape;329;gf9aaa45801_0_69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f9aaa45801_0_69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3" name="Shape 333"/>
        <p:cNvGrpSpPr/>
        <p:nvPr/>
      </p:nvGrpSpPr>
      <p:grpSpPr>
        <a:xfrm>
          <a:off x="0" y="0"/>
          <a:ext cx="0" cy="0"/>
          <a:chOff x="0" y="0"/>
          <a:chExt cx="0" cy="0"/>
        </a:xfrm>
      </p:grpSpPr>
      <p:sp>
        <p:nvSpPr>
          <p:cNvPr id="334" name="Google Shape;334;gf9aaa45801_0_9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f9aaa45801_0_9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8" name="Shape 338"/>
        <p:cNvGrpSpPr/>
        <p:nvPr/>
      </p:nvGrpSpPr>
      <p:grpSpPr>
        <a:xfrm>
          <a:off x="0" y="0"/>
          <a:ext cx="0" cy="0"/>
          <a:chOff x="0" y="0"/>
          <a:chExt cx="0" cy="0"/>
        </a:xfrm>
      </p:grpSpPr>
      <p:sp>
        <p:nvSpPr>
          <p:cNvPr id="339" name="Google Shape;339;gf9aaa45801_0_9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f9aaa45801_0_9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3" name="Shape 343"/>
        <p:cNvGrpSpPr/>
        <p:nvPr/>
      </p:nvGrpSpPr>
      <p:grpSpPr>
        <a:xfrm>
          <a:off x="0" y="0"/>
          <a:ext cx="0" cy="0"/>
          <a:chOff x="0" y="0"/>
          <a:chExt cx="0" cy="0"/>
        </a:xfrm>
      </p:grpSpPr>
      <p:sp>
        <p:nvSpPr>
          <p:cNvPr id="344" name="Google Shape;344;gf9aaa45801_0_9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f9aaa45801_0_9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3" name="Shape 353"/>
        <p:cNvGrpSpPr/>
        <p:nvPr/>
      </p:nvGrpSpPr>
      <p:grpSpPr>
        <a:xfrm>
          <a:off x="0" y="0"/>
          <a:ext cx="0" cy="0"/>
          <a:chOff x="0" y="0"/>
          <a:chExt cx="0" cy="0"/>
        </a:xfrm>
      </p:grpSpPr>
      <p:sp>
        <p:nvSpPr>
          <p:cNvPr id="354" name="Google Shape;354;gf9aaa45801_0_6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f9aaa45801_0_6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 name="Shape 359"/>
        <p:cNvGrpSpPr/>
        <p:nvPr/>
      </p:nvGrpSpPr>
      <p:grpSpPr>
        <a:xfrm>
          <a:off x="0" y="0"/>
          <a:ext cx="0" cy="0"/>
          <a:chOff x="0" y="0"/>
          <a:chExt cx="0" cy="0"/>
        </a:xfrm>
      </p:grpSpPr>
      <p:sp>
        <p:nvSpPr>
          <p:cNvPr id="360" name="Google Shape;360;gf9aaa45801_0_7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f9aaa45801_0_7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4" name="Shape 364"/>
        <p:cNvGrpSpPr/>
        <p:nvPr/>
      </p:nvGrpSpPr>
      <p:grpSpPr>
        <a:xfrm>
          <a:off x="0" y="0"/>
          <a:ext cx="0" cy="0"/>
          <a:chOff x="0" y="0"/>
          <a:chExt cx="0" cy="0"/>
        </a:xfrm>
      </p:grpSpPr>
      <p:sp>
        <p:nvSpPr>
          <p:cNvPr id="365" name="Google Shape;365;gf9aaa45801_0_7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f9aaa45801_0_7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9" name="Shape 369"/>
        <p:cNvGrpSpPr/>
        <p:nvPr/>
      </p:nvGrpSpPr>
      <p:grpSpPr>
        <a:xfrm>
          <a:off x="0" y="0"/>
          <a:ext cx="0" cy="0"/>
          <a:chOff x="0" y="0"/>
          <a:chExt cx="0" cy="0"/>
        </a:xfrm>
      </p:grpSpPr>
      <p:sp>
        <p:nvSpPr>
          <p:cNvPr id="370" name="Google Shape;370;gf9aaa45801_0_7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f9aaa45801_0_7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4" name="Shape 374"/>
        <p:cNvGrpSpPr/>
        <p:nvPr/>
      </p:nvGrpSpPr>
      <p:grpSpPr>
        <a:xfrm>
          <a:off x="0" y="0"/>
          <a:ext cx="0" cy="0"/>
          <a:chOff x="0" y="0"/>
          <a:chExt cx="0" cy="0"/>
        </a:xfrm>
      </p:grpSpPr>
      <p:sp>
        <p:nvSpPr>
          <p:cNvPr id="375" name="Google Shape;375;gf9aaa45801_0_7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f9aaa45801_0_7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 name="Shape 76"/>
        <p:cNvGrpSpPr/>
        <p:nvPr/>
      </p:nvGrpSpPr>
      <p:grpSpPr>
        <a:xfrm>
          <a:off x="0" y="0"/>
          <a:ext cx="0" cy="0"/>
          <a:chOff x="0" y="0"/>
          <a:chExt cx="0" cy="0"/>
        </a:xfrm>
      </p:grpSpPr>
      <p:sp>
        <p:nvSpPr>
          <p:cNvPr id="77" name="Google Shape;77;gf35fce7cf9_0_1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35fce7cf9_0_1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9" name="Shape 379"/>
        <p:cNvGrpSpPr/>
        <p:nvPr/>
      </p:nvGrpSpPr>
      <p:grpSpPr>
        <a:xfrm>
          <a:off x="0" y="0"/>
          <a:ext cx="0" cy="0"/>
          <a:chOff x="0" y="0"/>
          <a:chExt cx="0" cy="0"/>
        </a:xfrm>
      </p:grpSpPr>
      <p:sp>
        <p:nvSpPr>
          <p:cNvPr id="380" name="Google Shape;380;gf9aaa45801_0_8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f9aaa45801_0_8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5" name="Shape 385"/>
        <p:cNvGrpSpPr/>
        <p:nvPr/>
      </p:nvGrpSpPr>
      <p:grpSpPr>
        <a:xfrm>
          <a:off x="0" y="0"/>
          <a:ext cx="0" cy="0"/>
          <a:chOff x="0" y="0"/>
          <a:chExt cx="0" cy="0"/>
        </a:xfrm>
      </p:grpSpPr>
      <p:sp>
        <p:nvSpPr>
          <p:cNvPr id="386" name="Google Shape;386;gf9aaa45801_0_8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f9aaa45801_0_8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1" name="Shape 391"/>
        <p:cNvGrpSpPr/>
        <p:nvPr/>
      </p:nvGrpSpPr>
      <p:grpSpPr>
        <a:xfrm>
          <a:off x="0" y="0"/>
          <a:ext cx="0" cy="0"/>
          <a:chOff x="0" y="0"/>
          <a:chExt cx="0" cy="0"/>
        </a:xfrm>
      </p:grpSpPr>
      <p:sp>
        <p:nvSpPr>
          <p:cNvPr id="392" name="Google Shape;392;gf9aaa45801_0_8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f9aaa45801_0_8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7" name="Shape 397"/>
        <p:cNvGrpSpPr/>
        <p:nvPr/>
      </p:nvGrpSpPr>
      <p:grpSpPr>
        <a:xfrm>
          <a:off x="0" y="0"/>
          <a:ext cx="0" cy="0"/>
          <a:chOff x="0" y="0"/>
          <a:chExt cx="0" cy="0"/>
        </a:xfrm>
      </p:grpSpPr>
      <p:sp>
        <p:nvSpPr>
          <p:cNvPr id="398" name="Google Shape;398;gf9aaa45801_0_9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f9aaa45801_0_9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2" name="Shape 402"/>
        <p:cNvGrpSpPr/>
        <p:nvPr/>
      </p:nvGrpSpPr>
      <p:grpSpPr>
        <a:xfrm>
          <a:off x="0" y="0"/>
          <a:ext cx="0" cy="0"/>
          <a:chOff x="0" y="0"/>
          <a:chExt cx="0" cy="0"/>
        </a:xfrm>
      </p:grpSpPr>
      <p:sp>
        <p:nvSpPr>
          <p:cNvPr id="403" name="Google Shape;403;gfab1d1bf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fab1d1bf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8" name="Shape 408"/>
        <p:cNvGrpSpPr/>
        <p:nvPr/>
      </p:nvGrpSpPr>
      <p:grpSpPr>
        <a:xfrm>
          <a:off x="0" y="0"/>
          <a:ext cx="0" cy="0"/>
          <a:chOff x="0" y="0"/>
          <a:chExt cx="0" cy="0"/>
        </a:xfrm>
      </p:grpSpPr>
      <p:sp>
        <p:nvSpPr>
          <p:cNvPr id="409" name="Google Shape;409;gfab1d1bff2_0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ab1d1bff2_0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 name="Shape 81"/>
        <p:cNvGrpSpPr/>
        <p:nvPr/>
      </p:nvGrpSpPr>
      <p:grpSpPr>
        <a:xfrm>
          <a:off x="0" y="0"/>
          <a:ext cx="0" cy="0"/>
          <a:chOff x="0" y="0"/>
          <a:chExt cx="0" cy="0"/>
        </a:xfrm>
      </p:grpSpPr>
      <p:sp>
        <p:nvSpPr>
          <p:cNvPr id="82" name="Google Shape;82;gf35fce7cf9_0_1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f35fce7cf9_0_1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gf35fce7cf9_0_3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f35fce7cf9_0_3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gf35fce7cf9_0_1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f35fce7cf9_0_1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2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26.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28.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image" Target="../media/image29.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64.xml"/><Relationship Id="rId7" Type="http://schemas.openxmlformats.org/officeDocument/2006/relationships/slideLayout" Target="../slideLayouts/slideLayout3.xml"/><Relationship Id="rId6" Type="http://schemas.openxmlformats.org/officeDocument/2006/relationships/hyperlink" Target="https://towardsdatascience.com/derivation-of-convolutional-neural-network-from-fully-connected-network-step-by-step-b42ebafa5275" TargetMode="External"/><Relationship Id="rId5" Type="http://schemas.openxmlformats.org/officeDocument/2006/relationships/hyperlink" Target="https://programmer.help/blogs/5edca38d058b0.html" TargetMode="External"/><Relationship Id="rId4" Type="http://schemas.openxmlformats.org/officeDocument/2006/relationships/hyperlink" Target="https://towardsdatascience.com/cnn-architectures-a-deep-dive-a99441d18049" TargetMode="External"/><Relationship Id="rId3" Type="http://schemas.openxmlformats.org/officeDocument/2006/relationships/hyperlink" Target="https://adeshpande3.github.io/A-Beginner%27s-Guide-To-Understanding-Convolutional-Neural-Networks/" TargetMode="External"/><Relationship Id="rId2" Type="http://schemas.openxmlformats.org/officeDocument/2006/relationships/hyperlink" Target="https://iq.opengenus.org/operations-in-cnn/" TargetMode="External"/><Relationship Id="rId1" Type="http://schemas.openxmlformats.org/officeDocument/2006/relationships/hyperlink" Target="https://iq.opengenus.org/understanding-convolutional-neural-networks-through-image-classification/" TargetMode="External"/></Relationships>
</file>

<file path=ppt/slides/_rels/slide65.xml.rels><?xml version="1.0" encoding="UTF-8" standalone="yes"?>
<Relationships xmlns="http://schemas.openxmlformats.org/package/2006/relationships"><Relationship Id="rId9" Type="http://schemas.openxmlformats.org/officeDocument/2006/relationships/hyperlink" Target="https://freecontent.manning.com/deep-learning-for-image-like-data/" TargetMode="External"/><Relationship Id="rId8" Type="http://schemas.openxmlformats.org/officeDocument/2006/relationships/hyperlink" Target="https://polakowo.io/datadocs/docs/deep-learning/cnns" TargetMode="External"/><Relationship Id="rId7" Type="http://schemas.openxmlformats.org/officeDocument/2006/relationships/hyperlink" Target="http://www.wildml.com/2015/11/understanding-convolutional-neural-networks-for-nlp/" TargetMode="External"/><Relationship Id="rId6" Type="http://schemas.openxmlformats.org/officeDocument/2006/relationships/hyperlink" Target="https://medium.com/technologymadeeasy/the-best-explanation-of-convolutional-neural-networks-on-the-internet-fbb8b1ad5df8" TargetMode="External"/><Relationship Id="rId5" Type="http://schemas.openxmlformats.org/officeDocument/2006/relationships/hyperlink" Target="https://pennlio.wordpress.com/2014/04/11/fully-connected-locally-connected-and-shared-weights-layer-in-neural-networks/" TargetMode="External"/><Relationship Id="rId4" Type="http://schemas.openxmlformats.org/officeDocument/2006/relationships/hyperlink" Target="https://stats.stackexchange.com/questions/159588/how-does-local-connection-implied-in-the-cnn-algorithm" TargetMode="External"/><Relationship Id="rId3" Type="http://schemas.openxmlformats.org/officeDocument/2006/relationships/hyperlink" Target="https://www.jefkine.com/general/2016/09/05/backpropagation-in-convolutional-neural-networks/" TargetMode="External"/><Relationship Id="rId2" Type="http://schemas.openxmlformats.org/officeDocument/2006/relationships/hyperlink" Target="https://www.pyimagesearch.com/2021/05/14/convolutional-neural-networks-cnns-and-layer-types/" TargetMode="External"/><Relationship Id="rId11" Type="http://schemas.openxmlformats.org/officeDocument/2006/relationships/notesSlide" Target="../notesSlides/notesSlide65.xml"/><Relationship Id="rId10" Type="http://schemas.openxmlformats.org/officeDocument/2006/relationships/slideLayout" Target="../slideLayouts/slideLayout3.xml"/><Relationship Id="rId1" Type="http://schemas.openxmlformats.org/officeDocument/2006/relationships/hyperlink" Target="https://slideplayer.com/slide/14119248/"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500656" y="1161956"/>
            <a:ext cx="6390600" cy="15396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Calibri" panose="020F0502020204030204"/>
              <a:buNone/>
            </a:pPr>
            <a:r>
              <a:rPr lang="en-GB"/>
              <a:t>Machine Learning &amp; Deep Learning </a:t>
            </a:r>
            <a:endParaRPr lang="en-GB"/>
          </a:p>
        </p:txBody>
      </p:sp>
      <p:sp>
        <p:nvSpPr>
          <p:cNvPr id="55" name="Google Shape;55;p13"/>
          <p:cNvSpPr txBox="1"/>
          <p:nvPr>
            <p:ph type="subTitle" idx="1"/>
          </p:nvPr>
        </p:nvSpPr>
        <p:spPr>
          <a:xfrm>
            <a:off x="338700" y="2759350"/>
            <a:ext cx="8466600" cy="2255100"/>
          </a:xfrm>
          <a:prstGeom prst="rect">
            <a:avLst/>
          </a:prstGeom>
          <a:noFill/>
          <a:ln>
            <a:noFill/>
          </a:ln>
        </p:spPr>
        <p:txBody>
          <a:bodyPr spcFirstLastPara="1" wrap="square" lIns="68575" tIns="34275" rIns="68575" bIns="34275" anchor="t" anchorCtr="0">
            <a:normAutofit fontScale="92500" lnSpcReduction="20000"/>
          </a:bodyPr>
          <a:lstStyle/>
          <a:p>
            <a:pPr marL="0" lvl="0" indent="0" algn="ctr" rtl="0">
              <a:lnSpc>
                <a:spcPct val="90000"/>
              </a:lnSpc>
              <a:spcBef>
                <a:spcPts val="0"/>
              </a:spcBef>
              <a:spcAft>
                <a:spcPts val="0"/>
              </a:spcAft>
              <a:buClr>
                <a:schemeClr val="dk1"/>
              </a:buClr>
              <a:buSzPct val="64000"/>
              <a:buNone/>
            </a:pPr>
          </a:p>
          <a:p>
            <a:pPr marL="0" lvl="0" indent="0" algn="ctr" rtl="0">
              <a:lnSpc>
                <a:spcPct val="90000"/>
              </a:lnSpc>
              <a:spcBef>
                <a:spcPts val="800"/>
              </a:spcBef>
              <a:spcAft>
                <a:spcPts val="0"/>
              </a:spcAft>
              <a:buClr>
                <a:schemeClr val="dk1"/>
              </a:buClr>
              <a:buSzPct val="78000"/>
              <a:buNone/>
            </a:pPr>
            <a:r>
              <a:rPr lang="en-GB" sz="2300"/>
              <a:t>Week-22_23</a:t>
            </a:r>
            <a:endParaRPr sz="2300"/>
          </a:p>
          <a:p>
            <a:pPr marL="0" lvl="0" indent="0" algn="ctr" rtl="0">
              <a:lnSpc>
                <a:spcPct val="90000"/>
              </a:lnSpc>
              <a:spcBef>
                <a:spcPts val="800"/>
              </a:spcBef>
              <a:spcAft>
                <a:spcPts val="0"/>
              </a:spcAft>
              <a:buClr>
                <a:schemeClr val="dk1"/>
              </a:buClr>
              <a:buSzPct val="78000"/>
              <a:buNone/>
            </a:pPr>
            <a:endParaRPr sz="2300"/>
          </a:p>
          <a:p>
            <a:pPr marL="0" lvl="0" indent="0" algn="ctr" rtl="0">
              <a:lnSpc>
                <a:spcPct val="90000"/>
              </a:lnSpc>
              <a:spcBef>
                <a:spcPts val="800"/>
              </a:spcBef>
              <a:spcAft>
                <a:spcPts val="0"/>
              </a:spcAft>
              <a:buClr>
                <a:schemeClr val="dk1"/>
              </a:buClr>
              <a:buSzPct val="78000"/>
              <a:buNone/>
            </a:pPr>
            <a:endParaRPr sz="2300"/>
          </a:p>
          <a:p>
            <a:pPr marL="0" lvl="0" indent="0" algn="r" rtl="0">
              <a:lnSpc>
                <a:spcPct val="90000"/>
              </a:lnSpc>
              <a:spcBef>
                <a:spcPts val="800"/>
              </a:spcBef>
              <a:spcAft>
                <a:spcPts val="0"/>
              </a:spcAft>
              <a:buClr>
                <a:schemeClr val="dk1"/>
              </a:buClr>
              <a:buSzPct val="82000"/>
              <a:buNone/>
            </a:pPr>
            <a:r>
              <a:rPr lang="en-GB" sz="2190" b="1"/>
              <a:t>Instructor:</a:t>
            </a:r>
            <a:r>
              <a:rPr lang="en-GB" sz="2190"/>
              <a:t> </a:t>
            </a:r>
            <a:r>
              <a:rPr lang="en-GB" sz="2190" i="1">
                <a:solidFill>
                  <a:srgbClr val="1155CC"/>
                </a:solidFill>
              </a:rPr>
              <a:t>Engr. Najam Aziz</a:t>
            </a:r>
            <a:endParaRPr sz="2190">
              <a:solidFill>
                <a:srgbClr val="1155CC"/>
              </a:solidFill>
            </a:endParaRPr>
          </a:p>
          <a:p>
            <a:pPr marL="0" lvl="0" indent="0" algn="r" rtl="0">
              <a:lnSpc>
                <a:spcPct val="90000"/>
              </a:lnSpc>
              <a:spcBef>
                <a:spcPts val="800"/>
              </a:spcBef>
              <a:spcAft>
                <a:spcPts val="0"/>
              </a:spcAft>
              <a:buClr>
                <a:schemeClr val="dk1"/>
              </a:buClr>
              <a:buSzPct val="78000"/>
              <a:buNone/>
            </a:pPr>
            <a:endParaRPr sz="2300"/>
          </a:p>
          <a:p>
            <a:pPr marL="0" lvl="0" indent="0" algn="ctr" rtl="0">
              <a:lnSpc>
                <a:spcPct val="90000"/>
              </a:lnSpc>
              <a:spcBef>
                <a:spcPts val="800"/>
              </a:spcBef>
              <a:spcAft>
                <a:spcPts val="0"/>
              </a:spcAft>
              <a:buClr>
                <a:schemeClr val="dk1"/>
              </a:buClr>
              <a:buSzPct val="113000"/>
              <a:buNone/>
            </a:pPr>
            <a:r>
              <a:rPr lang="en-GB" sz="1595" i="1">
                <a:solidFill>
                  <a:srgbClr val="1155CC"/>
                </a:solidFill>
              </a:rPr>
              <a:t>National Center for Big Data &amp; Cloud Computing (NCBC), UET Peshawar</a:t>
            </a:r>
            <a:endParaRPr sz="1595" i="1">
              <a:solidFill>
                <a:srgbClr val="1155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pic>
        <p:nvPicPr>
          <p:cNvPr id="101" name="Google Shape;101;p22"/>
          <p:cNvPicPr preferRelativeResize="0"/>
          <p:nvPr/>
        </p:nvPicPr>
        <p:blipFill>
          <a:blip r:embed="rId1"/>
          <a:stretch>
            <a:fillRect/>
          </a:stretch>
        </p:blipFill>
        <p:spPr>
          <a:xfrm>
            <a:off x="90800" y="78475"/>
            <a:ext cx="8880673" cy="4992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05" name="Shape 105"/>
        <p:cNvGrpSpPr/>
        <p:nvPr/>
      </p:nvGrpSpPr>
      <p:grpSpPr>
        <a:xfrm>
          <a:off x="0" y="0"/>
          <a:ext cx="0" cy="0"/>
          <a:chOff x="0" y="0"/>
          <a:chExt cx="0" cy="0"/>
        </a:xfrm>
      </p:grpSpPr>
      <p:pic>
        <p:nvPicPr>
          <p:cNvPr id="106" name="Google Shape;106;p23"/>
          <p:cNvPicPr preferRelativeResize="0"/>
          <p:nvPr/>
        </p:nvPicPr>
        <p:blipFill>
          <a:blip r:embed="rId1"/>
          <a:stretch>
            <a:fillRect/>
          </a:stretch>
        </p:blipFill>
        <p:spPr>
          <a:xfrm>
            <a:off x="90775" y="66150"/>
            <a:ext cx="8905350" cy="5006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10" name="Shape 110"/>
        <p:cNvGrpSpPr/>
        <p:nvPr/>
      </p:nvGrpSpPr>
      <p:grpSpPr>
        <a:xfrm>
          <a:off x="0" y="0"/>
          <a:ext cx="0" cy="0"/>
          <a:chOff x="0" y="0"/>
          <a:chExt cx="0" cy="0"/>
        </a:xfrm>
      </p:grpSpPr>
      <p:sp>
        <p:nvSpPr>
          <p:cNvPr id="111" name="Google Shape;111;p24"/>
          <p:cNvSpPr txBox="1"/>
          <p:nvPr>
            <p:ph type="title"/>
          </p:nvPr>
        </p:nvSpPr>
        <p:spPr>
          <a:xfrm>
            <a:off x="311700" y="163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Padding</a:t>
            </a:r>
            <a:endParaRPr lang="en-GB"/>
          </a:p>
        </p:txBody>
      </p:sp>
      <p:sp>
        <p:nvSpPr>
          <p:cNvPr id="112" name="Google Shape;112;p24"/>
          <p:cNvSpPr txBox="1"/>
          <p:nvPr>
            <p:ph type="body" idx="1"/>
          </p:nvPr>
        </p:nvSpPr>
        <p:spPr>
          <a:xfrm>
            <a:off x="311700" y="735900"/>
            <a:ext cx="8520600" cy="399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Downsides of Convolution:</a:t>
            </a:r>
            <a:endParaRPr lang="en-GB"/>
          </a:p>
          <a:p>
            <a:pPr marL="457200" lvl="0" indent="-342900" algn="l" rtl="0">
              <a:spcBef>
                <a:spcPts val="1200"/>
              </a:spcBef>
              <a:spcAft>
                <a:spcPts val="0"/>
              </a:spcAft>
              <a:buSzPts val="1800"/>
              <a:buChar char="●"/>
            </a:pPr>
            <a:r>
              <a:rPr lang="en-GB"/>
              <a:t>Image shrinks, but sometime we don’t want to shrink it after every convolution or step. Bcoz in a very deep NN, the image will shrink to very small image.</a:t>
            </a:r>
            <a:endParaRPr lang="en-GB"/>
          </a:p>
          <a:p>
            <a:pPr marL="457200" lvl="0" indent="-342900" algn="l" rtl="0">
              <a:spcBef>
                <a:spcPts val="0"/>
              </a:spcBef>
              <a:spcAft>
                <a:spcPts val="0"/>
              </a:spcAft>
              <a:buSzPts val="1800"/>
              <a:buChar char="●"/>
            </a:pPr>
            <a:r>
              <a:rPr lang="en-GB"/>
              <a:t>The pixels on the corners or edges use much less in the output than the pixels at center. Which means throwing away lot of information near the edges of an image.</a:t>
            </a:r>
            <a:endParaRPr lang="en-GB"/>
          </a:p>
          <a:p>
            <a:pPr marL="0" lvl="0" indent="0" algn="l" rtl="0">
              <a:spcBef>
                <a:spcPts val="1200"/>
              </a:spcBef>
              <a:spcAft>
                <a:spcPts val="0"/>
              </a:spcAft>
              <a:buNone/>
            </a:pPr>
            <a:r>
              <a:rPr lang="en-GB"/>
              <a:t>To solve both these problem, we need Padding.</a:t>
            </a:r>
            <a:endParaRPr lang="en-GB"/>
          </a:p>
          <a:p>
            <a:pPr marL="0" lvl="0" indent="0" algn="l" rtl="0">
              <a:spcBef>
                <a:spcPts val="1200"/>
              </a:spcBef>
              <a:spcAft>
                <a:spcPts val="1200"/>
              </a:spcAft>
              <a:buNone/>
            </a:pPr>
            <a:r>
              <a:rPr lang="en-GB"/>
              <a:t>In order to build deep neural network one modification to the basic convolutional operation that we need to really use, is padding. </a:t>
            </a:r>
            <a:r>
              <a:rPr lang="en-GB"/>
              <a:t>We pad the image before convolutional operation.</a:t>
            </a:r>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16" name="Shape 116"/>
        <p:cNvGrpSpPr/>
        <p:nvPr/>
      </p:nvGrpSpPr>
      <p:grpSpPr>
        <a:xfrm>
          <a:off x="0" y="0"/>
          <a:ext cx="0" cy="0"/>
          <a:chOff x="0" y="0"/>
          <a:chExt cx="0" cy="0"/>
        </a:xfrm>
      </p:grpSpPr>
      <p:pic>
        <p:nvPicPr>
          <p:cNvPr id="117" name="Google Shape;117;p25"/>
          <p:cNvPicPr preferRelativeResize="0"/>
          <p:nvPr/>
        </p:nvPicPr>
        <p:blipFill>
          <a:blip r:embed="rId1"/>
          <a:stretch>
            <a:fillRect/>
          </a:stretch>
        </p:blipFill>
        <p:spPr>
          <a:xfrm>
            <a:off x="152400" y="152400"/>
            <a:ext cx="8606333" cy="4838700"/>
          </a:xfrm>
          <a:prstGeom prst="rect">
            <a:avLst/>
          </a:prstGeom>
          <a:noFill/>
          <a:ln>
            <a:noFill/>
          </a:ln>
        </p:spPr>
      </p:pic>
      <p:sp>
        <p:nvSpPr>
          <p:cNvPr id="118" name="Google Shape;118;p25"/>
          <p:cNvSpPr txBox="1"/>
          <p:nvPr/>
        </p:nvSpPr>
        <p:spPr>
          <a:xfrm>
            <a:off x="3126600" y="89375"/>
            <a:ext cx="25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chemeClr val="lt1"/>
                </a:solidFill>
              </a:rPr>
              <a:t>Downside of Convolution</a:t>
            </a:r>
            <a:endParaRPr b="1">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22" name="Shape 122"/>
        <p:cNvGrpSpPr/>
        <p:nvPr/>
      </p:nvGrpSpPr>
      <p:grpSpPr>
        <a:xfrm>
          <a:off x="0" y="0"/>
          <a:ext cx="0" cy="0"/>
          <a:chOff x="0" y="0"/>
          <a:chExt cx="0" cy="0"/>
        </a:xfrm>
      </p:grpSpPr>
      <p:pic>
        <p:nvPicPr>
          <p:cNvPr id="123" name="Google Shape;123;p26"/>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pic>
        <p:nvPicPr>
          <p:cNvPr id="128" name="Google Shape;128;p27"/>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32" name="Shape 132"/>
        <p:cNvGrpSpPr/>
        <p:nvPr/>
      </p:nvGrpSpPr>
      <p:grpSpPr>
        <a:xfrm>
          <a:off x="0" y="0"/>
          <a:ext cx="0" cy="0"/>
          <a:chOff x="0" y="0"/>
          <a:chExt cx="0" cy="0"/>
        </a:xfrm>
      </p:grpSpPr>
      <p:pic>
        <p:nvPicPr>
          <p:cNvPr id="133" name="Google Shape;133;p28"/>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37" name="Shape 137"/>
        <p:cNvGrpSpPr/>
        <p:nvPr/>
      </p:nvGrpSpPr>
      <p:grpSpPr>
        <a:xfrm>
          <a:off x="0" y="0"/>
          <a:ext cx="0" cy="0"/>
          <a:chOff x="0" y="0"/>
          <a:chExt cx="0" cy="0"/>
        </a:xfrm>
      </p:grpSpPr>
      <p:pic>
        <p:nvPicPr>
          <p:cNvPr id="138" name="Google Shape;138;p29"/>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42" name="Shape 142"/>
        <p:cNvGrpSpPr/>
        <p:nvPr/>
      </p:nvGrpSpPr>
      <p:grpSpPr>
        <a:xfrm>
          <a:off x="0" y="0"/>
          <a:ext cx="0" cy="0"/>
          <a:chOff x="0" y="0"/>
          <a:chExt cx="0" cy="0"/>
        </a:xfrm>
      </p:grpSpPr>
      <p:pic>
        <p:nvPicPr>
          <p:cNvPr id="143" name="Google Shape;143;p30"/>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47" name="Shape 147"/>
        <p:cNvGrpSpPr/>
        <p:nvPr/>
      </p:nvGrpSpPr>
      <p:grpSpPr>
        <a:xfrm>
          <a:off x="0" y="0"/>
          <a:ext cx="0" cy="0"/>
          <a:chOff x="0" y="0"/>
          <a:chExt cx="0" cy="0"/>
        </a:xfrm>
      </p:grpSpPr>
      <p:pic>
        <p:nvPicPr>
          <p:cNvPr id="148" name="Google Shape;148;p31"/>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1"/>
          <a:stretch>
            <a:fillRect/>
          </a:stretch>
        </p:blipFill>
        <p:spPr>
          <a:xfrm>
            <a:off x="47925" y="28200"/>
            <a:ext cx="9048148" cy="508709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52" name="Shape 152"/>
        <p:cNvGrpSpPr/>
        <p:nvPr/>
      </p:nvGrpSpPr>
      <p:grpSpPr>
        <a:xfrm>
          <a:off x="0" y="0"/>
          <a:ext cx="0" cy="0"/>
          <a:chOff x="0" y="0"/>
          <a:chExt cx="0" cy="0"/>
        </a:xfrm>
      </p:grpSpPr>
      <p:sp>
        <p:nvSpPr>
          <p:cNvPr id="153" name="Google Shape;153;p32"/>
          <p:cNvSpPr txBox="1"/>
          <p:nvPr>
            <p:ph type="title"/>
          </p:nvPr>
        </p:nvSpPr>
        <p:spPr>
          <a:xfrm>
            <a:off x="311700" y="163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Convolution on RGB images</a:t>
            </a:r>
            <a:endParaRPr lang="en-GB"/>
          </a:p>
        </p:txBody>
      </p:sp>
      <p:pic>
        <p:nvPicPr>
          <p:cNvPr id="154" name="Google Shape;154;p32"/>
          <p:cNvPicPr preferRelativeResize="0"/>
          <p:nvPr/>
        </p:nvPicPr>
        <p:blipFill>
          <a:blip r:embed="rId1"/>
          <a:stretch>
            <a:fillRect/>
          </a:stretch>
        </p:blipFill>
        <p:spPr>
          <a:xfrm>
            <a:off x="311706" y="908506"/>
            <a:ext cx="8520600" cy="41004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58" name="Shape 158"/>
        <p:cNvGrpSpPr/>
        <p:nvPr/>
      </p:nvGrpSpPr>
      <p:grpSpPr>
        <a:xfrm>
          <a:off x="0" y="0"/>
          <a:ext cx="0" cy="0"/>
          <a:chOff x="0" y="0"/>
          <a:chExt cx="0" cy="0"/>
        </a:xfrm>
      </p:grpSpPr>
      <p:pic>
        <p:nvPicPr>
          <p:cNvPr id="159" name="Google Shape;159;p33"/>
          <p:cNvPicPr preferRelativeResize="0"/>
          <p:nvPr/>
        </p:nvPicPr>
        <p:blipFill>
          <a:blip r:embed="rId1"/>
          <a:stretch>
            <a:fillRect/>
          </a:stretch>
        </p:blipFill>
        <p:spPr>
          <a:xfrm>
            <a:off x="434250" y="833638"/>
            <a:ext cx="8445499" cy="4016425"/>
          </a:xfrm>
          <a:prstGeom prst="rect">
            <a:avLst/>
          </a:prstGeom>
          <a:noFill/>
          <a:ln>
            <a:noFill/>
          </a:ln>
        </p:spPr>
      </p:pic>
      <p:sp>
        <p:nvSpPr>
          <p:cNvPr id="160" name="Google Shape;160;p33"/>
          <p:cNvSpPr txBox="1"/>
          <p:nvPr>
            <p:ph type="title"/>
          </p:nvPr>
        </p:nvSpPr>
        <p:spPr>
          <a:xfrm>
            <a:off x="311700" y="163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Convolution with multiple filters</a:t>
            </a:r>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64" name="Shape 164"/>
        <p:cNvGrpSpPr/>
        <p:nvPr/>
      </p:nvGrpSpPr>
      <p:grpSpPr>
        <a:xfrm>
          <a:off x="0" y="0"/>
          <a:ext cx="0" cy="0"/>
          <a:chOff x="0" y="0"/>
          <a:chExt cx="0" cy="0"/>
        </a:xfrm>
      </p:grpSpPr>
      <p:sp>
        <p:nvSpPr>
          <p:cNvPr id="165" name="Google Shape;165;p34"/>
          <p:cNvSpPr txBox="1"/>
          <p:nvPr>
            <p:ph type="title"/>
          </p:nvPr>
        </p:nvSpPr>
        <p:spPr>
          <a:xfrm>
            <a:off x="311700" y="174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 Convolutional Layer</a:t>
            </a:r>
            <a:endParaRPr lang="en-GB"/>
          </a:p>
        </p:txBody>
      </p:sp>
      <p:pic>
        <p:nvPicPr>
          <p:cNvPr id="166" name="Google Shape;166;p34"/>
          <p:cNvPicPr preferRelativeResize="0"/>
          <p:nvPr/>
        </p:nvPicPr>
        <p:blipFill>
          <a:blip r:embed="rId1"/>
          <a:stretch>
            <a:fillRect/>
          </a:stretch>
        </p:blipFill>
        <p:spPr>
          <a:xfrm>
            <a:off x="76200" y="1029175"/>
            <a:ext cx="8991600" cy="35618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70" name="Shape 170"/>
        <p:cNvGrpSpPr/>
        <p:nvPr/>
      </p:nvGrpSpPr>
      <p:grpSpPr>
        <a:xfrm>
          <a:off x="0" y="0"/>
          <a:ext cx="0" cy="0"/>
          <a:chOff x="0" y="0"/>
          <a:chExt cx="0" cy="0"/>
        </a:xfrm>
      </p:grpSpPr>
      <p:sp>
        <p:nvSpPr>
          <p:cNvPr id="171" name="Google Shape;171;p35"/>
          <p:cNvSpPr txBox="1"/>
          <p:nvPr>
            <p:ph type="title"/>
          </p:nvPr>
        </p:nvSpPr>
        <p:spPr>
          <a:xfrm>
            <a:off x="70450" y="57525"/>
            <a:ext cx="87618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GB"/>
              <a:t> L</a:t>
            </a:r>
            <a:r>
              <a:rPr lang="en-GB"/>
              <a:t>imitation of the feature map output of convolutional layers</a:t>
            </a:r>
            <a:endParaRPr b="1"/>
          </a:p>
        </p:txBody>
      </p:sp>
      <p:sp>
        <p:nvSpPr>
          <p:cNvPr id="172" name="Google Shape;172;p35"/>
          <p:cNvSpPr txBox="1"/>
          <p:nvPr>
            <p:ph type="body" idx="1"/>
          </p:nvPr>
        </p:nvSpPr>
        <p:spPr>
          <a:xfrm>
            <a:off x="0" y="751550"/>
            <a:ext cx="9144000" cy="4345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A limitation of the feature map output of convolutional layers is that they record the precise position of features in the input. This means that small movements in the position of the feature in the input image will result in a different feature map. This can happen with re-cropping, rotation, shifting, and other minor changes to the input image. </a:t>
            </a:r>
            <a:endParaRPr lang="en-GB"/>
          </a:p>
          <a:p>
            <a:pPr marL="457200" lvl="0" indent="-342900" algn="l" rtl="0">
              <a:spcBef>
                <a:spcPts val="0"/>
              </a:spcBef>
              <a:spcAft>
                <a:spcPts val="0"/>
              </a:spcAft>
              <a:buSzPts val="1800"/>
              <a:buChar char="●"/>
            </a:pPr>
            <a:r>
              <a:rPr lang="en-GB"/>
              <a:t>A common approach to addressing this problem from signal processing is called down sampling. This is where a lower resolution version of an input signal is created that still contains the large or important structural elements, without the fine detail that may not be as useful to the task.</a:t>
            </a:r>
            <a:endParaRPr lang="en-GB"/>
          </a:p>
          <a:p>
            <a:pPr marL="457200" lvl="0" indent="-342900" algn="l" rtl="0">
              <a:spcBef>
                <a:spcPts val="0"/>
              </a:spcBef>
              <a:spcAft>
                <a:spcPts val="0"/>
              </a:spcAft>
              <a:buSzPts val="1800"/>
              <a:buChar char="●"/>
            </a:pPr>
            <a:r>
              <a:rPr lang="en-GB"/>
              <a:t>Down sampling can be achieved with convolutional layers by changing the stride of the convolution across the image. A more robust and common approach is to use a pooling layer.</a:t>
            </a:r>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76" name="Shape 176"/>
        <p:cNvGrpSpPr/>
        <p:nvPr/>
      </p:nvGrpSpPr>
      <p:grpSpPr>
        <a:xfrm>
          <a:off x="0" y="0"/>
          <a:ext cx="0" cy="0"/>
          <a:chOff x="0" y="0"/>
          <a:chExt cx="0" cy="0"/>
        </a:xfrm>
      </p:grpSpPr>
      <p:sp>
        <p:nvSpPr>
          <p:cNvPr id="177" name="Google Shape;177;p36"/>
          <p:cNvSpPr txBox="1"/>
          <p:nvPr>
            <p:ph type="title"/>
          </p:nvPr>
        </p:nvSpPr>
        <p:spPr>
          <a:xfrm>
            <a:off x="311700" y="127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Pooling</a:t>
            </a:r>
            <a:endParaRPr lang="en-GB"/>
          </a:p>
        </p:txBody>
      </p:sp>
      <p:sp>
        <p:nvSpPr>
          <p:cNvPr id="178" name="Google Shape;178;p36"/>
          <p:cNvSpPr txBox="1"/>
          <p:nvPr>
            <p:ph type="body" idx="1"/>
          </p:nvPr>
        </p:nvSpPr>
        <p:spPr>
          <a:xfrm>
            <a:off x="187900" y="798550"/>
            <a:ext cx="8748600" cy="41922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n-GB"/>
              <a:t>A pooling layer is a new layer added after the convolutional layer. Specifically, after a nonlinearity (e.g. ReLU) has been applied to the feature maps output by a convolutional layer; for example the layers in a model may look as follows:</a:t>
            </a:r>
            <a:endParaRPr lang="en-GB"/>
          </a:p>
          <a:p>
            <a:pPr marL="914400" lvl="0" indent="457200" algn="l" rtl="0">
              <a:spcBef>
                <a:spcPts val="1200"/>
              </a:spcBef>
              <a:spcAft>
                <a:spcPts val="0"/>
              </a:spcAft>
              <a:buClr>
                <a:schemeClr val="dk1"/>
              </a:buClr>
              <a:buSzPts val="1100"/>
              <a:buFont typeface="Arial" panose="020B0604020202020204"/>
              <a:buNone/>
            </a:pPr>
            <a:r>
              <a:rPr lang="en-GB"/>
              <a:t>Input Image - Convolutional Layer - Nonlinearity - Pooling Layer</a:t>
            </a:r>
            <a:endParaRPr lang="en-GB"/>
          </a:p>
          <a:p>
            <a:pPr marL="457200" lvl="0" indent="-342900" algn="l" rtl="0">
              <a:spcBef>
                <a:spcPts val="1200"/>
              </a:spcBef>
              <a:spcAft>
                <a:spcPts val="0"/>
              </a:spcAft>
              <a:buSzPts val="1800"/>
              <a:buChar char="●"/>
            </a:pPr>
            <a:r>
              <a:rPr lang="en-GB"/>
              <a:t>The pooling operation is specified, rather than learned. (Hence have No learnable parameters). It creates feature maps that summarize the presence of those features in the input. Two common functions used in the pooling operation are:</a:t>
            </a:r>
            <a:endParaRPr lang="en-GB"/>
          </a:p>
          <a:p>
            <a:pPr marL="0" lvl="0" indent="0" algn="l" rtl="0">
              <a:spcBef>
                <a:spcPts val="1200"/>
              </a:spcBef>
              <a:spcAft>
                <a:spcPts val="0"/>
              </a:spcAft>
              <a:buNone/>
            </a:pPr>
            <a:r>
              <a:rPr lang="en-GB" b="1"/>
              <a:t>Maximum Pooling (or Max Pooling):</a:t>
            </a:r>
            <a:r>
              <a:rPr lang="en-GB"/>
              <a:t> Calculate the maximum value for each patch of the feature map.</a:t>
            </a:r>
            <a:br>
              <a:rPr lang="en-GB" b="1"/>
            </a:br>
            <a:r>
              <a:rPr lang="en-GB" b="1"/>
              <a:t>Average Pooling:</a:t>
            </a:r>
            <a:r>
              <a:rPr lang="en-GB"/>
              <a:t> Calculate the average value for each patch on the feature map.</a:t>
            </a:r>
            <a:endParaRPr lang="en-GB"/>
          </a:p>
          <a:p>
            <a:pPr marL="0" lvl="0" indent="0" algn="l" rtl="0">
              <a:spcBef>
                <a:spcPts val="1200"/>
              </a:spcBef>
              <a:spcAft>
                <a:spcPts val="1200"/>
              </a:spcAft>
              <a:buNone/>
            </a:pPr>
            <a:r>
              <a:rPr lang="en-GB"/>
              <a:t>The result of using a pooling layer and creating down-sampled or pooled feature maps is a summarized version of the features detected in the input.</a:t>
            </a:r>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82" name="Shape 182"/>
        <p:cNvGrpSpPr/>
        <p:nvPr/>
      </p:nvGrpSpPr>
      <p:grpSpPr>
        <a:xfrm>
          <a:off x="0" y="0"/>
          <a:ext cx="0" cy="0"/>
          <a:chOff x="0" y="0"/>
          <a:chExt cx="0" cy="0"/>
        </a:xfrm>
      </p:grpSpPr>
      <p:pic>
        <p:nvPicPr>
          <p:cNvPr id="183" name="Google Shape;183;p37"/>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87" name="Shape 187"/>
        <p:cNvGrpSpPr/>
        <p:nvPr/>
      </p:nvGrpSpPr>
      <p:grpSpPr>
        <a:xfrm>
          <a:off x="0" y="0"/>
          <a:ext cx="0" cy="0"/>
          <a:chOff x="0" y="0"/>
          <a:chExt cx="0" cy="0"/>
        </a:xfrm>
      </p:grpSpPr>
      <p:pic>
        <p:nvPicPr>
          <p:cNvPr id="188" name="Google Shape;188;p38"/>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92" name="Shape 192"/>
        <p:cNvGrpSpPr/>
        <p:nvPr/>
      </p:nvGrpSpPr>
      <p:grpSpPr>
        <a:xfrm>
          <a:off x="0" y="0"/>
          <a:ext cx="0" cy="0"/>
          <a:chOff x="0" y="0"/>
          <a:chExt cx="0" cy="0"/>
        </a:xfrm>
      </p:grpSpPr>
      <p:pic>
        <p:nvPicPr>
          <p:cNvPr id="193" name="Google Shape;193;p39"/>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97" name="Shape 197"/>
        <p:cNvGrpSpPr/>
        <p:nvPr/>
      </p:nvGrpSpPr>
      <p:grpSpPr>
        <a:xfrm>
          <a:off x="0" y="0"/>
          <a:ext cx="0" cy="0"/>
          <a:chOff x="0" y="0"/>
          <a:chExt cx="0" cy="0"/>
        </a:xfrm>
      </p:grpSpPr>
      <p:sp>
        <p:nvSpPr>
          <p:cNvPr id="198" name="Google Shape;198;p40"/>
          <p:cNvSpPr txBox="1"/>
          <p:nvPr>
            <p:ph type="title"/>
          </p:nvPr>
        </p:nvSpPr>
        <p:spPr>
          <a:xfrm>
            <a:off x="311700" y="1866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Human Visual Cortex</a:t>
            </a:r>
            <a:endParaRPr lang="en-GB"/>
          </a:p>
        </p:txBody>
      </p:sp>
      <p:pic>
        <p:nvPicPr>
          <p:cNvPr id="199" name="Google Shape;199;p40"/>
          <p:cNvPicPr preferRelativeResize="0"/>
          <p:nvPr/>
        </p:nvPicPr>
        <p:blipFill>
          <a:blip r:embed="rId1"/>
          <a:stretch>
            <a:fillRect/>
          </a:stretch>
        </p:blipFill>
        <p:spPr>
          <a:xfrm>
            <a:off x="152400" y="911775"/>
            <a:ext cx="8839201" cy="336284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03" name="Shape 203"/>
        <p:cNvGrpSpPr/>
        <p:nvPr/>
      </p:nvGrpSpPr>
      <p:grpSpPr>
        <a:xfrm>
          <a:off x="0" y="0"/>
          <a:ext cx="0" cy="0"/>
          <a:chOff x="0" y="0"/>
          <a:chExt cx="0" cy="0"/>
        </a:xfrm>
      </p:grpSpPr>
      <p:pic>
        <p:nvPicPr>
          <p:cNvPr id="204" name="Google Shape;204;p41"/>
          <p:cNvPicPr preferRelativeResize="0"/>
          <p:nvPr/>
        </p:nvPicPr>
        <p:blipFill>
          <a:blip r:embed="rId1"/>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4" name="Shape 64"/>
        <p:cNvGrpSpPr/>
        <p:nvPr/>
      </p:nvGrpSpPr>
      <p:grpSpPr>
        <a:xfrm>
          <a:off x="0" y="0"/>
          <a:ext cx="0" cy="0"/>
          <a:chOff x="0" y="0"/>
          <a:chExt cx="0" cy="0"/>
        </a:xfrm>
      </p:grpSpPr>
      <p:pic>
        <p:nvPicPr>
          <p:cNvPr id="65" name="Google Shape;65;p15"/>
          <p:cNvPicPr preferRelativeResize="0"/>
          <p:nvPr/>
        </p:nvPicPr>
        <p:blipFill>
          <a:blip r:embed="rId1"/>
          <a:stretch>
            <a:fillRect/>
          </a:stretch>
        </p:blipFill>
        <p:spPr>
          <a:xfrm>
            <a:off x="66150" y="78475"/>
            <a:ext cx="9008876" cy="5065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08" name="Shape 208"/>
        <p:cNvGrpSpPr/>
        <p:nvPr/>
      </p:nvGrpSpPr>
      <p:grpSpPr>
        <a:xfrm>
          <a:off x="0" y="0"/>
          <a:ext cx="0" cy="0"/>
          <a:chOff x="0" y="0"/>
          <a:chExt cx="0" cy="0"/>
        </a:xfrm>
      </p:grpSpPr>
      <p:sp>
        <p:nvSpPr>
          <p:cNvPr id="209" name="Google Shape;209;p42"/>
          <p:cNvSpPr txBox="1"/>
          <p:nvPr>
            <p:ph type="title"/>
          </p:nvPr>
        </p:nvSpPr>
        <p:spPr>
          <a:xfrm>
            <a:off x="311700" y="1127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What Human see, What Computer See!</a:t>
            </a:r>
            <a:endParaRPr lang="en-GB"/>
          </a:p>
        </p:txBody>
      </p:sp>
      <p:pic>
        <p:nvPicPr>
          <p:cNvPr id="210" name="Google Shape;210;p42"/>
          <p:cNvPicPr preferRelativeResize="0"/>
          <p:nvPr/>
        </p:nvPicPr>
        <p:blipFill>
          <a:blip r:embed="rId1"/>
          <a:stretch>
            <a:fillRect/>
          </a:stretch>
        </p:blipFill>
        <p:spPr>
          <a:xfrm>
            <a:off x="0" y="1244676"/>
            <a:ext cx="9143999" cy="319177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14" name="Shape 214"/>
        <p:cNvGrpSpPr/>
        <p:nvPr/>
      </p:nvGrpSpPr>
      <p:grpSpPr>
        <a:xfrm>
          <a:off x="0" y="0"/>
          <a:ext cx="0" cy="0"/>
          <a:chOff x="0" y="0"/>
          <a:chExt cx="0" cy="0"/>
        </a:xfrm>
      </p:grpSpPr>
      <p:sp>
        <p:nvSpPr>
          <p:cNvPr id="215" name="Google Shape;215;p43"/>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Problems with MLP</a:t>
            </a:r>
            <a:endParaRPr lang="en-GB"/>
          </a:p>
        </p:txBody>
      </p:sp>
      <p:sp>
        <p:nvSpPr>
          <p:cNvPr id="216" name="Google Shape;216;p43"/>
          <p:cNvSpPr txBox="1"/>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GB" b="1"/>
              <a:t>Too Many parameters:</a:t>
            </a:r>
            <a:br>
              <a:rPr lang="en-GB"/>
            </a:br>
            <a:r>
              <a:rPr lang="en-GB"/>
              <a:t>MLPs (Multilayer Perceptron) use one perceptron for each input (e.g. pixel in an image) and the amount of weights rapidly becomes unmanageable for large images. It includes too many parameters because it is fully connected. Each node is connected to every other node in next and the previous layer, forming a very dense web — resulting in redundancy and inefficiency. As a result, difficulties arise whilst training and overfitting can occur which makes it lose the ability to generalize.</a:t>
            </a:r>
            <a:endParaRPr lang="en-GB"/>
          </a:p>
          <a:p>
            <a:pPr marL="0" lvl="0" indent="0" algn="l" rtl="0">
              <a:spcBef>
                <a:spcPts val="1200"/>
              </a:spcBef>
              <a:spcAft>
                <a:spcPts val="0"/>
              </a:spcAft>
              <a:buNone/>
            </a:pPr>
            <a:r>
              <a:rPr lang="en-GB" b="1"/>
              <a:t>Not translation invariant:</a:t>
            </a:r>
            <a:br>
              <a:rPr lang="en-GB" b="1"/>
            </a:br>
            <a:r>
              <a:rPr lang="en-GB"/>
              <a:t>MLPs react differently to an input (images) and its shifted version — they are not translation invariant. For example, if a picture of a cat appears in the top left of the image in one picture and the bottom right of another picture, the MLP will try to correct itself and assume that a cat will always appear in this section of the image.</a:t>
            </a:r>
            <a:endParaRPr lang="en-GB"/>
          </a:p>
          <a:p>
            <a:pPr marL="0" lvl="0" indent="0" algn="l" rtl="0">
              <a:spcBef>
                <a:spcPts val="1200"/>
              </a:spcBef>
              <a:spcAft>
                <a:spcPts val="1200"/>
              </a:spcAft>
              <a:buNone/>
            </a:pPr>
            <a:r>
              <a:rPr lang="en-GB" b="1"/>
              <a:t>Spatial information:</a:t>
            </a:r>
            <a:br>
              <a:rPr lang="en-GB"/>
            </a:br>
            <a:r>
              <a:rPr lang="en-GB"/>
              <a:t>MLPs are not the best idea to use for image processing. One of the main problems is that spatial information is lost when the image is flattened(matrix to vector) into an MLP.</a:t>
            </a:r>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pic>
        <p:nvPicPr>
          <p:cNvPr id="221" name="Google Shape;221;p44"/>
          <p:cNvPicPr preferRelativeResize="0"/>
          <p:nvPr/>
        </p:nvPicPr>
        <p:blipFill>
          <a:blip r:embed="rId1"/>
          <a:stretch>
            <a:fillRect/>
          </a:stretch>
        </p:blipFill>
        <p:spPr>
          <a:xfrm>
            <a:off x="0" y="0"/>
            <a:ext cx="9140816"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25" name="Shape 225"/>
        <p:cNvGrpSpPr/>
        <p:nvPr/>
      </p:nvGrpSpPr>
      <p:grpSpPr>
        <a:xfrm>
          <a:off x="0" y="0"/>
          <a:ext cx="0" cy="0"/>
          <a:chOff x="0" y="0"/>
          <a:chExt cx="0" cy="0"/>
        </a:xfrm>
      </p:grpSpPr>
      <p:pic>
        <p:nvPicPr>
          <p:cNvPr id="226" name="Google Shape;226;p45"/>
          <p:cNvPicPr preferRelativeResize="0"/>
          <p:nvPr/>
        </p:nvPicPr>
        <p:blipFill>
          <a:blip r:embed="rId1"/>
          <a:stretch>
            <a:fillRect/>
          </a:stretch>
        </p:blipFill>
        <p:spPr>
          <a:xfrm>
            <a:off x="3265250" y="0"/>
            <a:ext cx="3631713"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30" name="Shape 230"/>
        <p:cNvGrpSpPr/>
        <p:nvPr/>
      </p:nvGrpSpPr>
      <p:grpSpPr>
        <a:xfrm>
          <a:off x="0" y="0"/>
          <a:ext cx="0" cy="0"/>
          <a:chOff x="0" y="0"/>
          <a:chExt cx="0" cy="0"/>
        </a:xfrm>
      </p:grpSpPr>
      <p:sp>
        <p:nvSpPr>
          <p:cNvPr id="231" name="Google Shape;231;p46"/>
          <p:cNvSpPr txBox="1"/>
          <p:nvPr>
            <p:ph type="title"/>
          </p:nvPr>
        </p:nvSpPr>
        <p:spPr>
          <a:xfrm>
            <a:off x="311700" y="1852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CNN</a:t>
            </a:r>
            <a:endParaRPr lang="en-GB"/>
          </a:p>
        </p:txBody>
      </p:sp>
      <p:sp>
        <p:nvSpPr>
          <p:cNvPr id="232" name="Google Shape;232;p46"/>
          <p:cNvSpPr txBox="1"/>
          <p:nvPr>
            <p:ph type="body" idx="1"/>
          </p:nvPr>
        </p:nvSpPr>
        <p:spPr>
          <a:xfrm>
            <a:off x="311700" y="757950"/>
            <a:ext cx="8520600" cy="40974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n-GB"/>
              <a:t>W</a:t>
            </a:r>
            <a:r>
              <a:rPr lang="en-GB"/>
              <a:t>e can think of a CNN as an artificial neural network that has some kind of specialization for being able to pick out or detect patterns and make sense of them , this pattern detection is what makes CNN so useful for image analysis so if a CNN is just some form of an artificial Neural network, what differentiates it from just a standard multilayer perceptron or MLP.</a:t>
            </a:r>
            <a:endParaRPr lang="en-GB"/>
          </a:p>
          <a:p>
            <a:pPr marL="457200" lvl="0" indent="-342900" algn="l" rtl="0">
              <a:spcBef>
                <a:spcPts val="0"/>
              </a:spcBef>
              <a:spcAft>
                <a:spcPts val="0"/>
              </a:spcAft>
              <a:buSzPts val="1800"/>
              <a:buChar char="●"/>
            </a:pPr>
            <a:r>
              <a:rPr lang="en-GB"/>
              <a:t>Well CNN has HIDDEN Layers called CONVOLUTIONAL Layers and these layers are precisely what makes a CNN. CNN’s can and usually do have other Non_Convolutional layers as well but the basis of a CNN is CONVOLUTIONAL layers</a:t>
            </a:r>
            <a:endParaRPr lang="en-GB"/>
          </a:p>
          <a:p>
            <a:pPr marL="457200" lvl="0" indent="-342900" algn="l" rtl="0">
              <a:spcBef>
                <a:spcPts val="0"/>
              </a:spcBef>
              <a:spcAft>
                <a:spcPts val="0"/>
              </a:spcAft>
              <a:buSzPts val="1800"/>
              <a:buChar char="●"/>
            </a:pPr>
            <a:r>
              <a:rPr lang="en-GB"/>
              <a:t>Although image analysis has been the most widespread use of CNN’s they can also be used for other data analysis or classification problems as well. More generally, CNNs work well with data that has a spatial relationship. Therefore CNNs are go-to method for any type of prediction problem involving image data as an input.</a:t>
            </a:r>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36" name="Shape 236"/>
        <p:cNvGrpSpPr/>
        <p:nvPr/>
      </p:nvGrpSpPr>
      <p:grpSpPr>
        <a:xfrm>
          <a:off x="0" y="0"/>
          <a:ext cx="0" cy="0"/>
          <a:chOff x="0" y="0"/>
          <a:chExt cx="0" cy="0"/>
        </a:xfrm>
      </p:grpSpPr>
      <p:sp>
        <p:nvSpPr>
          <p:cNvPr id="237" name="Google Shape;237;p47"/>
          <p:cNvSpPr txBox="1"/>
          <p:nvPr>
            <p:ph type="body" idx="1"/>
          </p:nvPr>
        </p:nvSpPr>
        <p:spPr>
          <a:xfrm>
            <a:off x="311700" y="107500"/>
            <a:ext cx="8520600" cy="20172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Clr>
                <a:schemeClr val="dk1"/>
              </a:buClr>
              <a:buSzPct val="61000"/>
              <a:buFont typeface="Arial" panose="020B0604020202020204"/>
              <a:buNone/>
            </a:pPr>
            <a:r>
              <a:rPr lang="en-GB"/>
              <a:t>Convolutional Neural Networks have 2 main components.</a:t>
            </a:r>
            <a:endParaRPr lang="en-GB"/>
          </a:p>
          <a:p>
            <a:pPr marL="0" lvl="0" indent="0" algn="l" rtl="0">
              <a:spcBef>
                <a:spcPts val="1200"/>
              </a:spcBef>
              <a:spcAft>
                <a:spcPts val="0"/>
              </a:spcAft>
              <a:buClr>
                <a:schemeClr val="dk1"/>
              </a:buClr>
              <a:buSzPct val="61000"/>
              <a:buFont typeface="Arial" panose="020B0604020202020204"/>
              <a:buNone/>
            </a:pPr>
            <a:r>
              <a:rPr lang="en-GB" b="1"/>
              <a:t>Feature learning:</a:t>
            </a:r>
            <a:r>
              <a:rPr lang="en-GB"/>
              <a:t> you can see convolution, ReLU,Pooling layer phases here. Edges,shades,lines,curves, in this Feature learning step are get extracted.</a:t>
            </a:r>
            <a:endParaRPr lang="en-GB"/>
          </a:p>
          <a:p>
            <a:pPr marL="0" lvl="0" indent="0" algn="l" rtl="0">
              <a:spcBef>
                <a:spcPts val="1200"/>
              </a:spcBef>
              <a:spcAft>
                <a:spcPts val="0"/>
              </a:spcAft>
              <a:buClr>
                <a:schemeClr val="dk1"/>
              </a:buClr>
              <a:buSzPct val="61000"/>
              <a:buFont typeface="Arial" panose="020B0604020202020204"/>
              <a:buNone/>
            </a:pPr>
            <a:r>
              <a:rPr lang="en-GB" b="1"/>
              <a:t>Classification: </a:t>
            </a:r>
            <a:r>
              <a:rPr lang="en-GB"/>
              <a:t>you see Fully Connected(FC) layer in this phase. They will assign a probability for the object on the image being what the algorithm predicts it is.</a:t>
            </a:r>
            <a:endParaRPr lang="en-GB"/>
          </a:p>
          <a:p>
            <a:pPr marL="0" lvl="0" indent="0" algn="l" rtl="0">
              <a:spcBef>
                <a:spcPts val="1200"/>
              </a:spcBef>
              <a:spcAft>
                <a:spcPts val="1200"/>
              </a:spcAft>
              <a:buNone/>
            </a:pPr>
          </a:p>
        </p:txBody>
      </p:sp>
      <p:pic>
        <p:nvPicPr>
          <p:cNvPr id="238" name="Google Shape;238;p47"/>
          <p:cNvPicPr preferRelativeResize="0"/>
          <p:nvPr/>
        </p:nvPicPr>
        <p:blipFill>
          <a:blip r:embed="rId1"/>
          <a:stretch>
            <a:fillRect/>
          </a:stretch>
        </p:blipFill>
        <p:spPr>
          <a:xfrm>
            <a:off x="467850" y="1742600"/>
            <a:ext cx="8415150" cy="3316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42" name="Shape 242"/>
        <p:cNvGrpSpPr/>
        <p:nvPr/>
      </p:nvGrpSpPr>
      <p:grpSpPr>
        <a:xfrm>
          <a:off x="0" y="0"/>
          <a:ext cx="0" cy="0"/>
          <a:chOff x="0" y="0"/>
          <a:chExt cx="0" cy="0"/>
        </a:xfrm>
      </p:grpSpPr>
      <p:pic>
        <p:nvPicPr>
          <p:cNvPr id="243" name="Google Shape;243;p48"/>
          <p:cNvPicPr preferRelativeResize="0"/>
          <p:nvPr/>
        </p:nvPicPr>
        <p:blipFill>
          <a:blip r:embed="rId1"/>
          <a:stretch>
            <a:fillRect/>
          </a:stretch>
        </p:blipFill>
        <p:spPr>
          <a:xfrm>
            <a:off x="188713" y="404225"/>
            <a:ext cx="8766573" cy="2961778"/>
          </a:xfrm>
          <a:prstGeom prst="rect">
            <a:avLst/>
          </a:prstGeom>
          <a:noFill/>
          <a:ln>
            <a:noFill/>
          </a:ln>
        </p:spPr>
      </p:pic>
      <p:sp>
        <p:nvSpPr>
          <p:cNvPr id="244" name="Google Shape;244;p48"/>
          <p:cNvSpPr txBox="1"/>
          <p:nvPr/>
        </p:nvSpPr>
        <p:spPr>
          <a:xfrm>
            <a:off x="2522425" y="3649875"/>
            <a:ext cx="4769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dk2"/>
                </a:solidFill>
              </a:rPr>
              <a:t>Ideally, CONV + Pooling is termed as a layer.</a:t>
            </a:r>
            <a:endParaRPr sz="1800">
              <a:solidFill>
                <a:schemeClr val="dk2"/>
              </a:solidFill>
            </a:endParaRPr>
          </a:p>
          <a:p>
            <a:pPr marL="0" lvl="0" indent="0" algn="l" rtl="0">
              <a:spcBef>
                <a:spcPts val="0"/>
              </a:spcBef>
              <a:spcAft>
                <a:spcPts val="0"/>
              </a:spcAft>
              <a:buNone/>
            </a:p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48" name="Shape 248"/>
        <p:cNvGrpSpPr/>
        <p:nvPr/>
      </p:nvGrpSpPr>
      <p:grpSpPr>
        <a:xfrm>
          <a:off x="0" y="0"/>
          <a:ext cx="0" cy="0"/>
          <a:chOff x="0" y="0"/>
          <a:chExt cx="0" cy="0"/>
        </a:xfrm>
      </p:grpSpPr>
      <p:pic>
        <p:nvPicPr>
          <p:cNvPr id="249" name="Google Shape;249;p49"/>
          <p:cNvPicPr preferRelativeResize="0"/>
          <p:nvPr/>
        </p:nvPicPr>
        <p:blipFill>
          <a:blip r:embed="rId1"/>
          <a:stretch>
            <a:fillRect/>
          </a:stretch>
        </p:blipFill>
        <p:spPr>
          <a:xfrm>
            <a:off x="-12" y="254550"/>
            <a:ext cx="9034924" cy="463438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53" name="Shape 253"/>
        <p:cNvGrpSpPr/>
        <p:nvPr/>
      </p:nvGrpSpPr>
      <p:grpSpPr>
        <a:xfrm>
          <a:off x="0" y="0"/>
          <a:ext cx="0" cy="0"/>
          <a:chOff x="0" y="0"/>
          <a:chExt cx="0" cy="0"/>
        </a:xfrm>
      </p:grpSpPr>
      <p:sp>
        <p:nvSpPr>
          <p:cNvPr id="254" name="Google Shape;254;p5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Conv Layer</a:t>
            </a:r>
            <a:endParaRPr lang="en-GB"/>
          </a:p>
        </p:txBody>
      </p:sp>
      <p:sp>
        <p:nvSpPr>
          <p:cNvPr id="255" name="Google Shape;255;p50"/>
          <p:cNvSpPr txBox="1"/>
          <p:nvPr>
            <p:ph type="body" idx="1"/>
          </p:nvPr>
        </p:nvSpPr>
        <p:spPr>
          <a:xfrm>
            <a:off x="311700" y="1152475"/>
            <a:ext cx="8520600" cy="38244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GB"/>
              <a:t>The result of Convolved feature depends on the three parameters</a:t>
            </a:r>
            <a:endParaRPr lang="en-GB"/>
          </a:p>
          <a:p>
            <a:pPr marL="0" lvl="0" indent="0" algn="l" rtl="0">
              <a:spcBef>
                <a:spcPts val="1200"/>
              </a:spcBef>
              <a:spcAft>
                <a:spcPts val="0"/>
              </a:spcAft>
              <a:buClr>
                <a:schemeClr val="dk1"/>
              </a:buClr>
              <a:buSzPct val="61000"/>
              <a:buFont typeface="Arial" panose="020B0604020202020204"/>
              <a:buNone/>
            </a:pPr>
            <a:r>
              <a:rPr lang="en-GB"/>
              <a:t>Summary. To summarize, the Conv Layer:</a:t>
            </a:r>
            <a:endParaRPr lang="en-GB"/>
          </a:p>
          <a:p>
            <a:pPr marL="0" lvl="0" indent="0" algn="l" rtl="0">
              <a:spcBef>
                <a:spcPts val="1200"/>
              </a:spcBef>
              <a:spcAft>
                <a:spcPts val="0"/>
              </a:spcAft>
              <a:buClr>
                <a:schemeClr val="dk1"/>
              </a:buClr>
              <a:buSzPct val="61000"/>
              <a:buFont typeface="Arial" panose="020B0604020202020204"/>
              <a:buNone/>
            </a:pPr>
            <a:r>
              <a:rPr lang="en-GB"/>
              <a:t>Accepts a volume of size W1×H1×D1</a:t>
            </a:r>
            <a:endParaRPr lang="en-GB"/>
          </a:p>
          <a:p>
            <a:pPr marL="0" lvl="0" indent="0" algn="l" rtl="0">
              <a:spcBef>
                <a:spcPts val="1200"/>
              </a:spcBef>
              <a:spcAft>
                <a:spcPts val="0"/>
              </a:spcAft>
              <a:buClr>
                <a:schemeClr val="dk1"/>
              </a:buClr>
              <a:buSzPct val="61000"/>
              <a:buFont typeface="Arial" panose="020B0604020202020204"/>
              <a:buNone/>
            </a:pPr>
            <a:r>
              <a:rPr lang="en-GB"/>
              <a:t>Requires four hyperparameters:</a:t>
            </a:r>
            <a:endParaRPr lang="en-GB"/>
          </a:p>
          <a:p>
            <a:pPr marL="0" lvl="0" indent="0" algn="l" rtl="0">
              <a:spcBef>
                <a:spcPts val="1200"/>
              </a:spcBef>
              <a:spcAft>
                <a:spcPts val="0"/>
              </a:spcAft>
              <a:buClr>
                <a:schemeClr val="dk1"/>
              </a:buClr>
              <a:buSzPct val="61000"/>
              <a:buFont typeface="Arial" panose="020B0604020202020204"/>
              <a:buNone/>
            </a:pPr>
            <a:r>
              <a:rPr lang="en-GB"/>
              <a:t>— Number of filters K,</a:t>
            </a:r>
            <a:endParaRPr lang="en-GB"/>
          </a:p>
          <a:p>
            <a:pPr marL="0" lvl="0" indent="0" algn="l" rtl="0">
              <a:spcBef>
                <a:spcPts val="1200"/>
              </a:spcBef>
              <a:spcAft>
                <a:spcPts val="0"/>
              </a:spcAft>
              <a:buClr>
                <a:schemeClr val="dk1"/>
              </a:buClr>
              <a:buSzPct val="61000"/>
              <a:buFont typeface="Arial" panose="020B0604020202020204"/>
              <a:buNone/>
            </a:pPr>
            <a:r>
              <a:rPr lang="en-GB"/>
              <a:t>— their filter size F,</a:t>
            </a:r>
            <a:endParaRPr lang="en-GB"/>
          </a:p>
          <a:p>
            <a:pPr marL="0" lvl="0" indent="0" algn="l" rtl="0">
              <a:spcBef>
                <a:spcPts val="1200"/>
              </a:spcBef>
              <a:spcAft>
                <a:spcPts val="0"/>
              </a:spcAft>
              <a:buClr>
                <a:schemeClr val="dk1"/>
              </a:buClr>
              <a:buSzPct val="61000"/>
              <a:buFont typeface="Arial" panose="020B0604020202020204"/>
              <a:buNone/>
            </a:pPr>
            <a:r>
              <a:rPr lang="en-GB"/>
              <a:t>— the stride S,</a:t>
            </a:r>
            <a:endParaRPr lang="en-GB"/>
          </a:p>
          <a:p>
            <a:pPr marL="0" lvl="0" indent="0" algn="l" rtl="0">
              <a:spcBef>
                <a:spcPts val="1200"/>
              </a:spcBef>
              <a:spcAft>
                <a:spcPts val="0"/>
              </a:spcAft>
              <a:buClr>
                <a:schemeClr val="dk1"/>
              </a:buClr>
              <a:buSzPct val="61000"/>
              <a:buFont typeface="Arial" panose="020B0604020202020204"/>
              <a:buNone/>
            </a:pPr>
            <a:r>
              <a:rPr lang="en-GB"/>
              <a:t>— the amount of zero padding P.</a:t>
            </a:r>
            <a:endParaRPr lang="en-GB"/>
          </a:p>
          <a:p>
            <a:pPr marL="0" lvl="0" indent="0" algn="l" rtl="0">
              <a:spcBef>
                <a:spcPts val="1200"/>
              </a:spcBef>
              <a:spcAft>
                <a:spcPts val="0"/>
              </a:spcAft>
              <a:buClr>
                <a:schemeClr val="dk1"/>
              </a:buClr>
              <a:buSzPct val="61000"/>
              <a:buFont typeface="Arial" panose="020B0604020202020204"/>
              <a:buNone/>
            </a:pPr>
          </a:p>
          <a:p>
            <a:pPr marL="0" lvl="0" indent="0" algn="l" rtl="0">
              <a:spcBef>
                <a:spcPts val="1200"/>
              </a:spcBef>
              <a:spcAft>
                <a:spcPts val="0"/>
              </a:spcAft>
              <a:buClr>
                <a:schemeClr val="dk1"/>
              </a:buClr>
              <a:buSzPct val="61000"/>
              <a:buFont typeface="Arial" panose="020B0604020202020204"/>
              <a:buNone/>
            </a:pPr>
            <a:r>
              <a:rPr lang="en-GB"/>
              <a:t>The first layer of a Convolutional Neural Network is always a Convolutional Layer.</a:t>
            </a:r>
            <a:endParaRPr lang="en-GB"/>
          </a:p>
          <a:p>
            <a:pPr marL="0" lvl="0" indent="0" algn="l" rtl="0">
              <a:spcBef>
                <a:spcPts val="1200"/>
              </a:spcBef>
              <a:spcAft>
                <a:spcPts val="0"/>
              </a:spcAft>
              <a:buClr>
                <a:schemeClr val="dk1"/>
              </a:buClr>
              <a:buSzPct val="61000"/>
              <a:buFont typeface="Arial" panose="020B0604020202020204"/>
              <a:buNone/>
            </a:pPr>
            <a:r>
              <a:rPr lang="en-GB"/>
              <a:t>A convolutional neural network consists of an input layer, hidden layers and an output layer. </a:t>
            </a:r>
            <a:endParaRPr lang="en-GB"/>
          </a:p>
          <a:p>
            <a:pPr marL="0" lvl="0" indent="0" algn="l" rtl="0">
              <a:spcBef>
                <a:spcPts val="1200"/>
              </a:spcBef>
              <a:spcAft>
                <a:spcPts val="1200"/>
              </a:spcAft>
              <a:buNone/>
            </a:p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259" name="Shape 259"/>
        <p:cNvGrpSpPr/>
        <p:nvPr/>
      </p:nvGrpSpPr>
      <p:grpSpPr>
        <a:xfrm>
          <a:off x="0" y="0"/>
          <a:ext cx="0" cy="0"/>
          <a:chOff x="0" y="0"/>
          <a:chExt cx="0" cy="0"/>
        </a:xfrm>
      </p:grpSpPr>
      <p:pic>
        <p:nvPicPr>
          <p:cNvPr id="260" name="Google Shape;260;p51"/>
          <p:cNvPicPr preferRelativeResize="0"/>
          <p:nvPr/>
        </p:nvPicPr>
        <p:blipFill>
          <a:blip r:embed="rId1"/>
          <a:stretch>
            <a:fillRect/>
          </a:stretch>
        </p:blipFill>
        <p:spPr>
          <a:xfrm>
            <a:off x="647876" y="0"/>
            <a:ext cx="7848251" cy="4412500"/>
          </a:xfrm>
          <a:prstGeom prst="rect">
            <a:avLst/>
          </a:prstGeom>
          <a:noFill/>
          <a:ln>
            <a:noFill/>
          </a:ln>
        </p:spPr>
      </p:pic>
      <p:sp>
        <p:nvSpPr>
          <p:cNvPr id="261" name="Google Shape;261;p51"/>
          <p:cNvSpPr txBox="1"/>
          <p:nvPr/>
        </p:nvSpPr>
        <p:spPr>
          <a:xfrm>
            <a:off x="115825" y="4412500"/>
            <a:ext cx="87846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a:t>With each convolutional (Hidden) layer we need to specify the number of filters the layers should have.</a:t>
            </a:r>
            <a:endParaRPr lang="en-GB"/>
          </a:p>
          <a:p>
            <a:pPr marL="457200" lvl="0" indent="-317500" algn="l" rtl="0">
              <a:spcBef>
                <a:spcPts val="0"/>
              </a:spcBef>
              <a:spcAft>
                <a:spcPts val="0"/>
              </a:spcAft>
              <a:buSzPts val="1400"/>
              <a:buChar char="●"/>
            </a:pPr>
            <a:r>
              <a:rPr lang="en-GB"/>
              <a:t>We also specify the size of filter, and the values within the filter are initialized with random numbers.</a:t>
            </a: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9" name="Shape 69"/>
        <p:cNvGrpSpPr/>
        <p:nvPr/>
      </p:nvGrpSpPr>
      <p:grpSpPr>
        <a:xfrm>
          <a:off x="0" y="0"/>
          <a:ext cx="0" cy="0"/>
          <a:chOff x="0" y="0"/>
          <a:chExt cx="0" cy="0"/>
        </a:xfrm>
      </p:grpSpPr>
      <p:pic>
        <p:nvPicPr>
          <p:cNvPr id="70" name="Google Shape;70;p16"/>
          <p:cNvPicPr preferRelativeResize="0"/>
          <p:nvPr/>
        </p:nvPicPr>
        <p:blipFill>
          <a:blip r:embed="rId1"/>
          <a:stretch>
            <a:fillRect/>
          </a:stretch>
        </p:blipFill>
        <p:spPr>
          <a:xfrm>
            <a:off x="66150" y="53800"/>
            <a:ext cx="9148457"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265" name="Shape 265"/>
        <p:cNvGrpSpPr/>
        <p:nvPr/>
      </p:nvGrpSpPr>
      <p:grpSpPr>
        <a:xfrm>
          <a:off x="0" y="0"/>
          <a:ext cx="0" cy="0"/>
          <a:chOff x="0" y="0"/>
          <a:chExt cx="0" cy="0"/>
        </a:xfrm>
      </p:grpSpPr>
      <p:sp>
        <p:nvSpPr>
          <p:cNvPr id="266" name="Google Shape;266;p52"/>
          <p:cNvSpPr txBox="1"/>
          <p:nvPr>
            <p:ph type="title"/>
          </p:nvPr>
        </p:nvSpPr>
        <p:spPr>
          <a:xfrm>
            <a:off x="311700" y="174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 Convolutional Layer</a:t>
            </a:r>
            <a:endParaRPr lang="en-GB"/>
          </a:p>
        </p:txBody>
      </p:sp>
      <p:pic>
        <p:nvPicPr>
          <p:cNvPr id="267" name="Google Shape;267;p52"/>
          <p:cNvPicPr preferRelativeResize="0"/>
          <p:nvPr/>
        </p:nvPicPr>
        <p:blipFill>
          <a:blip r:embed="rId1"/>
          <a:stretch>
            <a:fillRect/>
          </a:stretch>
        </p:blipFill>
        <p:spPr>
          <a:xfrm>
            <a:off x="76200" y="790800"/>
            <a:ext cx="8991600" cy="356189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271" name="Shape 271"/>
        <p:cNvGrpSpPr/>
        <p:nvPr/>
      </p:nvGrpSpPr>
      <p:grpSpPr>
        <a:xfrm>
          <a:off x="0" y="0"/>
          <a:ext cx="0" cy="0"/>
          <a:chOff x="0" y="0"/>
          <a:chExt cx="0" cy="0"/>
        </a:xfrm>
      </p:grpSpPr>
      <p:sp>
        <p:nvSpPr>
          <p:cNvPr id="272" name="Google Shape;272;p53"/>
          <p:cNvSpPr txBox="1"/>
          <p:nvPr>
            <p:ph type="title"/>
          </p:nvPr>
        </p:nvSpPr>
        <p:spPr>
          <a:xfrm>
            <a:off x="311700" y="127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Relu Effect</a:t>
            </a:r>
            <a:endParaRPr lang="en-GB"/>
          </a:p>
        </p:txBody>
      </p:sp>
      <p:pic>
        <p:nvPicPr>
          <p:cNvPr id="273" name="Google Shape;273;p53"/>
          <p:cNvPicPr preferRelativeResize="0"/>
          <p:nvPr/>
        </p:nvPicPr>
        <p:blipFill>
          <a:blip r:embed="rId1"/>
          <a:stretch>
            <a:fillRect/>
          </a:stretch>
        </p:blipFill>
        <p:spPr>
          <a:xfrm>
            <a:off x="80150" y="765575"/>
            <a:ext cx="8957425" cy="3353050"/>
          </a:xfrm>
          <a:prstGeom prst="rect">
            <a:avLst/>
          </a:prstGeom>
          <a:noFill/>
          <a:ln>
            <a:noFill/>
          </a:ln>
        </p:spPr>
      </p:pic>
      <p:sp>
        <p:nvSpPr>
          <p:cNvPr id="274" name="Google Shape;274;p53"/>
          <p:cNvSpPr txBox="1"/>
          <p:nvPr/>
        </p:nvSpPr>
        <p:spPr>
          <a:xfrm>
            <a:off x="2340825" y="4118625"/>
            <a:ext cx="457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t>Left:</a:t>
            </a:r>
            <a:r>
              <a:rPr lang="en-GB"/>
              <a:t>before relu applied,       </a:t>
            </a:r>
            <a:r>
              <a:rPr lang="en-GB" b="1"/>
              <a:t>Right</a:t>
            </a:r>
            <a:r>
              <a:rPr lang="en-GB"/>
              <a:t>:after ReLU applied</a:t>
            </a:r>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278" name="Shape 278"/>
        <p:cNvGrpSpPr/>
        <p:nvPr/>
      </p:nvGrpSpPr>
      <p:grpSpPr>
        <a:xfrm>
          <a:off x="0" y="0"/>
          <a:ext cx="0" cy="0"/>
          <a:chOff x="0" y="0"/>
          <a:chExt cx="0" cy="0"/>
        </a:xfrm>
      </p:grpSpPr>
      <p:sp>
        <p:nvSpPr>
          <p:cNvPr id="279" name="Google Shape;279;p54"/>
          <p:cNvSpPr txBox="1"/>
          <p:nvPr>
            <p:ph type="title"/>
          </p:nvPr>
        </p:nvSpPr>
        <p:spPr>
          <a:xfrm>
            <a:off x="311700" y="1849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Pooling layer</a:t>
            </a:r>
            <a:endParaRPr lang="en-GB"/>
          </a:p>
        </p:txBody>
      </p:sp>
      <p:sp>
        <p:nvSpPr>
          <p:cNvPr id="280" name="Google Shape;280;p54"/>
          <p:cNvSpPr txBox="1"/>
          <p:nvPr>
            <p:ph type="body" idx="1"/>
          </p:nvPr>
        </p:nvSpPr>
        <p:spPr>
          <a:xfrm>
            <a:off x="311700" y="757675"/>
            <a:ext cx="8520600" cy="7893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Clr>
                <a:schemeClr val="dk1"/>
              </a:buClr>
              <a:buSzPts val="275"/>
              <a:buFont typeface="Arial" panose="020B0604020202020204"/>
              <a:buNone/>
            </a:pPr>
            <a:r>
              <a:rPr lang="en-GB" sz="7200"/>
              <a:t>In this phase the dimensionality of </a:t>
            </a:r>
            <a:r>
              <a:rPr lang="en-GB" sz="7200"/>
              <a:t>ConvLayer</a:t>
            </a:r>
            <a:r>
              <a:rPr lang="en-GB" sz="7200"/>
              <a:t> or feature map gets reduced keeping the important information. Have no Learnable parameters.</a:t>
            </a:r>
            <a:endParaRPr sz="7200"/>
          </a:p>
          <a:p>
            <a:pPr marL="0" lvl="0" indent="0" algn="l" rtl="0">
              <a:spcBef>
                <a:spcPts val="1200"/>
              </a:spcBef>
              <a:spcAft>
                <a:spcPts val="0"/>
              </a:spcAft>
              <a:buClr>
                <a:schemeClr val="dk1"/>
              </a:buClr>
              <a:buSzPts val="275"/>
              <a:buFont typeface="Arial" panose="020B0604020202020204"/>
              <a:buNone/>
            </a:pPr>
            <a:endParaRPr sz="7200"/>
          </a:p>
          <a:p>
            <a:pPr marL="0" lvl="0" indent="0" algn="l" rtl="0">
              <a:spcBef>
                <a:spcPts val="1200"/>
              </a:spcBef>
              <a:spcAft>
                <a:spcPts val="1200"/>
              </a:spcAft>
              <a:buNone/>
            </a:pPr>
          </a:p>
        </p:txBody>
      </p:sp>
      <p:pic>
        <p:nvPicPr>
          <p:cNvPr id="281" name="Google Shape;281;p54"/>
          <p:cNvPicPr preferRelativeResize="0"/>
          <p:nvPr/>
        </p:nvPicPr>
        <p:blipFill>
          <a:blip r:embed="rId1"/>
          <a:stretch>
            <a:fillRect/>
          </a:stretch>
        </p:blipFill>
        <p:spPr>
          <a:xfrm>
            <a:off x="569363" y="1546975"/>
            <a:ext cx="8005264" cy="3444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285" name="Shape 285"/>
        <p:cNvGrpSpPr/>
        <p:nvPr/>
      </p:nvGrpSpPr>
      <p:grpSpPr>
        <a:xfrm>
          <a:off x="0" y="0"/>
          <a:ext cx="0" cy="0"/>
          <a:chOff x="0" y="0"/>
          <a:chExt cx="0" cy="0"/>
        </a:xfrm>
      </p:grpSpPr>
      <p:sp>
        <p:nvSpPr>
          <p:cNvPr id="286" name="Google Shape;286;p5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61000"/>
              <a:buFont typeface="Arial" panose="020B0604020202020204"/>
              <a:buNone/>
            </a:pPr>
            <a:endParaRPr sz="1800">
              <a:solidFill>
                <a:schemeClr val="dk2"/>
              </a:solidFill>
            </a:endParaRPr>
          </a:p>
          <a:p>
            <a:pPr marL="0" lvl="0" indent="0" algn="l" rtl="0">
              <a:spcBef>
                <a:spcPts val="0"/>
              </a:spcBef>
              <a:spcAft>
                <a:spcPts val="0"/>
              </a:spcAft>
              <a:buNone/>
            </a:pPr>
            <a:endParaRPr sz="1800">
              <a:solidFill>
                <a:schemeClr val="dk2"/>
              </a:solidFill>
            </a:endParaRPr>
          </a:p>
        </p:txBody>
      </p:sp>
      <p:sp>
        <p:nvSpPr>
          <p:cNvPr id="287" name="Google Shape;287;p55"/>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panose="020B0604020202020204"/>
              <a:buNone/>
            </a:pPr>
          </a:p>
          <a:p>
            <a:pPr marL="0" lvl="0" indent="0" algn="l" rtl="0">
              <a:spcBef>
                <a:spcPts val="1200"/>
              </a:spcBef>
              <a:spcAft>
                <a:spcPts val="1200"/>
              </a:spcAft>
              <a:buNone/>
            </a:p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291" name="Shape 291"/>
        <p:cNvGrpSpPr/>
        <p:nvPr/>
      </p:nvGrpSpPr>
      <p:grpSpPr>
        <a:xfrm>
          <a:off x="0" y="0"/>
          <a:ext cx="0" cy="0"/>
          <a:chOff x="0" y="0"/>
          <a:chExt cx="0" cy="0"/>
        </a:xfrm>
      </p:grpSpPr>
      <p:sp>
        <p:nvSpPr>
          <p:cNvPr id="292" name="Google Shape;292;p56"/>
          <p:cNvSpPr txBox="1"/>
          <p:nvPr>
            <p:ph type="title"/>
          </p:nvPr>
        </p:nvSpPr>
        <p:spPr>
          <a:xfrm>
            <a:off x="369500" y="21065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CNN Applications</a:t>
            </a:r>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296" name="Shape 296"/>
        <p:cNvGrpSpPr/>
        <p:nvPr/>
      </p:nvGrpSpPr>
      <p:grpSpPr>
        <a:xfrm>
          <a:off x="0" y="0"/>
          <a:ext cx="0" cy="0"/>
          <a:chOff x="0" y="0"/>
          <a:chExt cx="0" cy="0"/>
        </a:xfrm>
      </p:grpSpPr>
      <p:sp>
        <p:nvSpPr>
          <p:cNvPr id="297" name="Google Shape;297;p57"/>
          <p:cNvSpPr txBox="1"/>
          <p:nvPr>
            <p:ph type="title"/>
          </p:nvPr>
        </p:nvSpPr>
        <p:spPr>
          <a:xfrm>
            <a:off x="311700" y="1127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Object Detection</a:t>
            </a:r>
            <a:endParaRPr lang="en-GB"/>
          </a:p>
        </p:txBody>
      </p:sp>
      <p:pic>
        <p:nvPicPr>
          <p:cNvPr id="298" name="Google Shape;298;p57"/>
          <p:cNvPicPr preferRelativeResize="0"/>
          <p:nvPr/>
        </p:nvPicPr>
        <p:blipFill>
          <a:blip r:embed="rId1"/>
          <a:stretch>
            <a:fillRect/>
          </a:stretch>
        </p:blipFill>
        <p:spPr>
          <a:xfrm>
            <a:off x="152400" y="837825"/>
            <a:ext cx="8839200" cy="332076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302" name="Shape 302"/>
        <p:cNvGrpSpPr/>
        <p:nvPr/>
      </p:nvGrpSpPr>
      <p:grpSpPr>
        <a:xfrm>
          <a:off x="0" y="0"/>
          <a:ext cx="0" cy="0"/>
          <a:chOff x="0" y="0"/>
          <a:chExt cx="0" cy="0"/>
        </a:xfrm>
      </p:grpSpPr>
      <p:sp>
        <p:nvSpPr>
          <p:cNvPr id="303" name="Google Shape;303;p58"/>
          <p:cNvSpPr txBox="1"/>
          <p:nvPr>
            <p:ph type="title"/>
          </p:nvPr>
        </p:nvSpPr>
        <p:spPr>
          <a:xfrm>
            <a:off x="311700" y="1127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Edge Detection</a:t>
            </a:r>
            <a:endParaRPr lang="en-GB"/>
          </a:p>
        </p:txBody>
      </p:sp>
      <p:pic>
        <p:nvPicPr>
          <p:cNvPr id="304" name="Google Shape;304;p58"/>
          <p:cNvPicPr preferRelativeResize="0"/>
          <p:nvPr/>
        </p:nvPicPr>
        <p:blipFill>
          <a:blip r:embed="rId1"/>
          <a:stretch>
            <a:fillRect/>
          </a:stretch>
        </p:blipFill>
        <p:spPr>
          <a:xfrm>
            <a:off x="152400" y="837825"/>
            <a:ext cx="8839197" cy="296113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308" name="Shape 308"/>
        <p:cNvGrpSpPr/>
        <p:nvPr/>
      </p:nvGrpSpPr>
      <p:grpSpPr>
        <a:xfrm>
          <a:off x="0" y="0"/>
          <a:ext cx="0" cy="0"/>
          <a:chOff x="0" y="0"/>
          <a:chExt cx="0" cy="0"/>
        </a:xfrm>
      </p:grpSpPr>
      <p:sp>
        <p:nvSpPr>
          <p:cNvPr id="309" name="Google Shape;309;p59"/>
          <p:cNvSpPr txBox="1"/>
          <p:nvPr>
            <p:ph type="title"/>
          </p:nvPr>
        </p:nvSpPr>
        <p:spPr>
          <a:xfrm>
            <a:off x="311700" y="1127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Semantic Segmentation</a:t>
            </a:r>
            <a:endParaRPr lang="en-GB"/>
          </a:p>
        </p:txBody>
      </p:sp>
      <p:pic>
        <p:nvPicPr>
          <p:cNvPr id="310" name="Google Shape;310;p59"/>
          <p:cNvPicPr preferRelativeResize="0"/>
          <p:nvPr/>
        </p:nvPicPr>
        <p:blipFill>
          <a:blip r:embed="rId1"/>
          <a:stretch>
            <a:fillRect/>
          </a:stretch>
        </p:blipFill>
        <p:spPr>
          <a:xfrm>
            <a:off x="152400" y="837825"/>
            <a:ext cx="8839197" cy="332101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314" name="Shape 314"/>
        <p:cNvGrpSpPr/>
        <p:nvPr/>
      </p:nvGrpSpPr>
      <p:grpSpPr>
        <a:xfrm>
          <a:off x="0" y="0"/>
          <a:ext cx="0" cy="0"/>
          <a:chOff x="0" y="0"/>
          <a:chExt cx="0" cy="0"/>
        </a:xfrm>
      </p:grpSpPr>
      <p:sp>
        <p:nvSpPr>
          <p:cNvPr id="315" name="Google Shape;315;p60"/>
          <p:cNvSpPr txBox="1"/>
          <p:nvPr>
            <p:ph type="title"/>
          </p:nvPr>
        </p:nvSpPr>
        <p:spPr>
          <a:xfrm>
            <a:off x="311700" y="1127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Image Captioning</a:t>
            </a:r>
            <a:endParaRPr lang="en-GB"/>
          </a:p>
        </p:txBody>
      </p:sp>
      <p:pic>
        <p:nvPicPr>
          <p:cNvPr id="316" name="Google Shape;316;p60"/>
          <p:cNvPicPr preferRelativeResize="0"/>
          <p:nvPr/>
        </p:nvPicPr>
        <p:blipFill>
          <a:blip r:embed="rId1"/>
          <a:stretch>
            <a:fillRect/>
          </a:stretch>
        </p:blipFill>
        <p:spPr>
          <a:xfrm>
            <a:off x="152400" y="837825"/>
            <a:ext cx="8839199" cy="25363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320" name="Shape 320"/>
        <p:cNvGrpSpPr/>
        <p:nvPr/>
      </p:nvGrpSpPr>
      <p:grpSpPr>
        <a:xfrm>
          <a:off x="0" y="0"/>
          <a:ext cx="0" cy="0"/>
          <a:chOff x="0" y="0"/>
          <a:chExt cx="0" cy="0"/>
        </a:xfrm>
      </p:grpSpPr>
      <p:sp>
        <p:nvSpPr>
          <p:cNvPr id="321" name="Google Shape;321;p61"/>
          <p:cNvSpPr txBox="1"/>
          <p:nvPr>
            <p:ph type="title"/>
          </p:nvPr>
        </p:nvSpPr>
        <p:spPr>
          <a:xfrm>
            <a:off x="311700" y="1127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&amp; Answering</a:t>
            </a:r>
            <a:endParaRPr lang="en-GB"/>
          </a:p>
        </p:txBody>
      </p:sp>
      <p:pic>
        <p:nvPicPr>
          <p:cNvPr id="322" name="Google Shape;322;p61"/>
          <p:cNvPicPr preferRelativeResize="0"/>
          <p:nvPr/>
        </p:nvPicPr>
        <p:blipFill>
          <a:blip r:embed="rId1"/>
          <a:stretch>
            <a:fillRect/>
          </a:stretch>
        </p:blipFill>
        <p:spPr>
          <a:xfrm>
            <a:off x="152400" y="837825"/>
            <a:ext cx="8704469" cy="4153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4" name="Shape 74"/>
        <p:cNvGrpSpPr/>
        <p:nvPr/>
      </p:nvGrpSpPr>
      <p:grpSpPr>
        <a:xfrm>
          <a:off x="0" y="0"/>
          <a:ext cx="0" cy="0"/>
          <a:chOff x="0" y="0"/>
          <a:chExt cx="0" cy="0"/>
        </a:xfrm>
      </p:grpSpPr>
      <p:pic>
        <p:nvPicPr>
          <p:cNvPr id="75" name="Google Shape;75;p17"/>
          <p:cNvPicPr preferRelativeResize="0"/>
          <p:nvPr/>
        </p:nvPicPr>
        <p:blipFill>
          <a:blip r:embed="rId1"/>
          <a:stretch>
            <a:fillRect/>
          </a:stretch>
        </p:blipFill>
        <p:spPr>
          <a:xfrm>
            <a:off x="324925" y="152400"/>
            <a:ext cx="8606333" cy="4838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326" name="Shape 326"/>
        <p:cNvGrpSpPr/>
        <p:nvPr/>
      </p:nvGrpSpPr>
      <p:grpSpPr>
        <a:xfrm>
          <a:off x="0" y="0"/>
          <a:ext cx="0" cy="0"/>
          <a:chOff x="0" y="0"/>
          <a:chExt cx="0" cy="0"/>
        </a:xfrm>
      </p:grpSpPr>
      <p:sp>
        <p:nvSpPr>
          <p:cNvPr id="327" name="Google Shape;327;p62"/>
          <p:cNvSpPr txBox="1"/>
          <p:nvPr>
            <p:ph type="body" idx="1"/>
          </p:nvPr>
        </p:nvSpPr>
        <p:spPr>
          <a:xfrm>
            <a:off x="311700" y="2278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b="1"/>
              <a:t>Object tracking</a:t>
            </a:r>
            <a:endParaRPr b="1"/>
          </a:p>
          <a:p>
            <a:pPr marL="0" lvl="0" indent="0" algn="l" rtl="0">
              <a:spcBef>
                <a:spcPts val="1200"/>
              </a:spcBef>
              <a:spcAft>
                <a:spcPts val="0"/>
              </a:spcAft>
              <a:buClr>
                <a:schemeClr val="dk1"/>
              </a:buClr>
              <a:buSzPts val="1100"/>
              <a:buFont typeface="Arial" panose="020B0604020202020204"/>
              <a:buNone/>
            </a:pPr>
            <a:r>
              <a:rPr lang="en-GB" b="1"/>
              <a:t>Video classification</a:t>
            </a:r>
            <a:endParaRPr b="1"/>
          </a:p>
          <a:p>
            <a:pPr marL="0" lvl="0" indent="0" algn="l" rtl="0">
              <a:spcBef>
                <a:spcPts val="1200"/>
              </a:spcBef>
              <a:spcAft>
                <a:spcPts val="0"/>
              </a:spcAft>
              <a:buClr>
                <a:schemeClr val="dk1"/>
              </a:buClr>
              <a:buSzPts val="1100"/>
              <a:buFont typeface="Arial" panose="020B0604020202020204"/>
              <a:buNone/>
            </a:pPr>
            <a:r>
              <a:rPr lang="en-GB" b="1"/>
              <a:t>style transfer</a:t>
            </a:r>
            <a:endParaRPr b="1"/>
          </a:p>
          <a:p>
            <a:pPr marL="0" lvl="0" indent="0" algn="l" rtl="0">
              <a:spcBef>
                <a:spcPts val="1200"/>
              </a:spcBef>
              <a:spcAft>
                <a:spcPts val="1200"/>
              </a:spcAft>
              <a:buNone/>
            </a:pPr>
            <a:r>
              <a:rPr lang="en-GB"/>
              <a:t>And many more.</a:t>
            </a:r>
            <a:endParaRPr lang="en-GB"/>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331" name="Shape 331"/>
        <p:cNvGrpSpPr/>
        <p:nvPr/>
      </p:nvGrpSpPr>
      <p:grpSpPr>
        <a:xfrm>
          <a:off x="0" y="0"/>
          <a:ext cx="0" cy="0"/>
          <a:chOff x="0" y="0"/>
          <a:chExt cx="0" cy="0"/>
        </a:xfrm>
      </p:grpSpPr>
      <p:sp>
        <p:nvSpPr>
          <p:cNvPr id="332" name="Google Shape;332;p63"/>
          <p:cNvSpPr txBox="1"/>
          <p:nvPr>
            <p:ph type="title"/>
          </p:nvPr>
        </p:nvSpPr>
        <p:spPr>
          <a:xfrm>
            <a:off x="311700" y="21107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How CNN Learn - Training</a:t>
            </a:r>
            <a:endParaRPr lang="en-GB"/>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336" name="Shape 336"/>
        <p:cNvGrpSpPr/>
        <p:nvPr/>
      </p:nvGrpSpPr>
      <p:grpSpPr>
        <a:xfrm>
          <a:off x="0" y="0"/>
          <a:ext cx="0" cy="0"/>
          <a:chOff x="0" y="0"/>
          <a:chExt cx="0" cy="0"/>
        </a:xfrm>
      </p:grpSpPr>
      <p:pic>
        <p:nvPicPr>
          <p:cNvPr id="337" name="Google Shape;337;p64"/>
          <p:cNvPicPr preferRelativeResize="0"/>
          <p:nvPr/>
        </p:nvPicPr>
        <p:blipFill>
          <a:blip r:embed="rId1"/>
          <a:stretch>
            <a:fillRect/>
          </a:stretch>
        </p:blipFill>
        <p:spPr>
          <a:xfrm>
            <a:off x="257725" y="362225"/>
            <a:ext cx="8724499" cy="4419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341" name="Shape 341"/>
        <p:cNvGrpSpPr/>
        <p:nvPr/>
      </p:nvGrpSpPr>
      <p:grpSpPr>
        <a:xfrm>
          <a:off x="0" y="0"/>
          <a:ext cx="0" cy="0"/>
          <a:chOff x="0" y="0"/>
          <a:chExt cx="0" cy="0"/>
        </a:xfrm>
      </p:grpSpPr>
      <p:pic>
        <p:nvPicPr>
          <p:cNvPr id="342" name="Google Shape;342;p65"/>
          <p:cNvPicPr preferRelativeResize="0"/>
          <p:nvPr/>
        </p:nvPicPr>
        <p:blipFill>
          <a:blip r:embed="rId1"/>
          <a:stretch>
            <a:fillRect/>
          </a:stretch>
        </p:blipFill>
        <p:spPr>
          <a:xfrm>
            <a:off x="490700" y="142150"/>
            <a:ext cx="8299275" cy="4938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346" name="Shape 346"/>
        <p:cNvGrpSpPr/>
        <p:nvPr/>
      </p:nvGrpSpPr>
      <p:grpSpPr>
        <a:xfrm>
          <a:off x="0" y="0"/>
          <a:ext cx="0" cy="0"/>
          <a:chOff x="0" y="0"/>
          <a:chExt cx="0" cy="0"/>
        </a:xfrm>
      </p:grpSpPr>
      <p:pic>
        <p:nvPicPr>
          <p:cNvPr id="347" name="Google Shape;347;p66"/>
          <p:cNvPicPr preferRelativeResize="0"/>
          <p:nvPr/>
        </p:nvPicPr>
        <p:blipFill>
          <a:blip r:embed="rId1"/>
          <a:stretch>
            <a:fillRect/>
          </a:stretch>
        </p:blipFill>
        <p:spPr>
          <a:xfrm>
            <a:off x="91050" y="292600"/>
            <a:ext cx="6076950" cy="3886200"/>
          </a:xfrm>
          <a:prstGeom prst="rect">
            <a:avLst/>
          </a:prstGeom>
          <a:noFill/>
          <a:ln>
            <a:noFill/>
          </a:ln>
        </p:spPr>
      </p:pic>
      <p:sp>
        <p:nvSpPr>
          <p:cNvPr id="348" name="Google Shape;348;p66"/>
          <p:cNvSpPr txBox="1"/>
          <p:nvPr/>
        </p:nvSpPr>
        <p:spPr>
          <a:xfrm>
            <a:off x="4887375" y="1768475"/>
            <a:ext cx="36888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a:t>Notice at as our output spatial volume is decreasing our number of filters learned is increasing — this is a common practice in designing CNN architectures</a:t>
            </a:r>
            <a:endParaRPr lang="en-GB"/>
          </a:p>
        </p:txBody>
      </p:sp>
      <p:cxnSp>
        <p:nvCxnSpPr>
          <p:cNvPr id="349" name="Google Shape;349;p66"/>
          <p:cNvCxnSpPr/>
          <p:nvPr/>
        </p:nvCxnSpPr>
        <p:spPr>
          <a:xfrm rot="10800000">
            <a:off x="2040150" y="1216475"/>
            <a:ext cx="2899800" cy="797400"/>
          </a:xfrm>
          <a:prstGeom prst="straightConnector1">
            <a:avLst/>
          </a:prstGeom>
          <a:noFill/>
          <a:ln w="9525" cap="flat" cmpd="sng">
            <a:solidFill>
              <a:schemeClr val="dk2"/>
            </a:solidFill>
            <a:prstDash val="solid"/>
            <a:round/>
            <a:headEnd type="none" w="med" len="med"/>
            <a:tailEnd type="triangle" w="med" len="med"/>
          </a:ln>
        </p:spPr>
      </p:cxnSp>
      <p:cxnSp>
        <p:nvCxnSpPr>
          <p:cNvPr id="350" name="Google Shape;350;p66"/>
          <p:cNvCxnSpPr/>
          <p:nvPr/>
        </p:nvCxnSpPr>
        <p:spPr>
          <a:xfrm rot="10800000">
            <a:off x="1912175" y="1768425"/>
            <a:ext cx="3045300" cy="280500"/>
          </a:xfrm>
          <a:prstGeom prst="straightConnector1">
            <a:avLst/>
          </a:prstGeom>
          <a:noFill/>
          <a:ln w="9525" cap="flat" cmpd="sng">
            <a:solidFill>
              <a:schemeClr val="dk2"/>
            </a:solidFill>
            <a:prstDash val="solid"/>
            <a:round/>
            <a:headEnd type="none" w="med" len="med"/>
            <a:tailEnd type="triangle" w="med" len="med"/>
          </a:ln>
        </p:spPr>
      </p:cxnSp>
      <p:cxnSp>
        <p:nvCxnSpPr>
          <p:cNvPr id="351" name="Google Shape;351;p66"/>
          <p:cNvCxnSpPr/>
          <p:nvPr/>
        </p:nvCxnSpPr>
        <p:spPr>
          <a:xfrm flipH="1">
            <a:off x="1985000" y="2013875"/>
            <a:ext cx="2919900" cy="261000"/>
          </a:xfrm>
          <a:prstGeom prst="straightConnector1">
            <a:avLst/>
          </a:prstGeom>
          <a:noFill/>
          <a:ln w="9525" cap="flat" cmpd="sng">
            <a:solidFill>
              <a:schemeClr val="dk2"/>
            </a:solidFill>
            <a:prstDash val="solid"/>
            <a:round/>
            <a:headEnd type="none" w="med" len="med"/>
            <a:tailEnd type="triangle" w="med" len="med"/>
          </a:ln>
        </p:spPr>
      </p:cxnSp>
      <p:cxnSp>
        <p:nvCxnSpPr>
          <p:cNvPr id="352" name="Google Shape;352;p66"/>
          <p:cNvCxnSpPr/>
          <p:nvPr/>
        </p:nvCxnSpPr>
        <p:spPr>
          <a:xfrm flipH="1">
            <a:off x="1996600" y="2013875"/>
            <a:ext cx="2905500" cy="579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356" name="Shape 356"/>
        <p:cNvGrpSpPr/>
        <p:nvPr/>
      </p:nvGrpSpPr>
      <p:grpSpPr>
        <a:xfrm>
          <a:off x="0" y="0"/>
          <a:ext cx="0" cy="0"/>
          <a:chOff x="0" y="0"/>
          <a:chExt cx="0" cy="0"/>
        </a:xfrm>
      </p:grpSpPr>
      <p:sp>
        <p:nvSpPr>
          <p:cNvPr id="357" name="Google Shape;357;p67"/>
          <p:cNvSpPr txBox="1"/>
          <p:nvPr>
            <p:ph type="title"/>
          </p:nvPr>
        </p:nvSpPr>
        <p:spPr>
          <a:xfrm>
            <a:off x="311700" y="54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Visualizing CNN as MLP/DNN</a:t>
            </a:r>
            <a:endParaRPr lang="en-GB"/>
          </a:p>
        </p:txBody>
      </p:sp>
      <p:pic>
        <p:nvPicPr>
          <p:cNvPr id="358" name="Google Shape;358;p67"/>
          <p:cNvPicPr preferRelativeResize="0"/>
          <p:nvPr/>
        </p:nvPicPr>
        <p:blipFill>
          <a:blip r:embed="rId1"/>
          <a:stretch>
            <a:fillRect/>
          </a:stretch>
        </p:blipFill>
        <p:spPr>
          <a:xfrm>
            <a:off x="152400" y="779325"/>
            <a:ext cx="7491257" cy="42117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362" name="Shape 362"/>
        <p:cNvGrpSpPr/>
        <p:nvPr/>
      </p:nvGrpSpPr>
      <p:grpSpPr>
        <a:xfrm>
          <a:off x="0" y="0"/>
          <a:ext cx="0" cy="0"/>
          <a:chOff x="0" y="0"/>
          <a:chExt cx="0" cy="0"/>
        </a:xfrm>
      </p:grpSpPr>
      <p:pic>
        <p:nvPicPr>
          <p:cNvPr id="363" name="Google Shape;363;p68"/>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367" name="Shape 367"/>
        <p:cNvGrpSpPr/>
        <p:nvPr/>
      </p:nvGrpSpPr>
      <p:grpSpPr>
        <a:xfrm>
          <a:off x="0" y="0"/>
          <a:ext cx="0" cy="0"/>
          <a:chOff x="0" y="0"/>
          <a:chExt cx="0" cy="0"/>
        </a:xfrm>
      </p:grpSpPr>
      <p:pic>
        <p:nvPicPr>
          <p:cNvPr id="368" name="Google Shape;368;p69"/>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372" name="Shape 372"/>
        <p:cNvGrpSpPr/>
        <p:nvPr/>
      </p:nvGrpSpPr>
      <p:grpSpPr>
        <a:xfrm>
          <a:off x="0" y="0"/>
          <a:ext cx="0" cy="0"/>
          <a:chOff x="0" y="0"/>
          <a:chExt cx="0" cy="0"/>
        </a:xfrm>
      </p:grpSpPr>
      <p:pic>
        <p:nvPicPr>
          <p:cNvPr id="373" name="Google Shape;373;p70"/>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377" name="Shape 377"/>
        <p:cNvGrpSpPr/>
        <p:nvPr/>
      </p:nvGrpSpPr>
      <p:grpSpPr>
        <a:xfrm>
          <a:off x="0" y="0"/>
          <a:ext cx="0" cy="0"/>
          <a:chOff x="0" y="0"/>
          <a:chExt cx="0" cy="0"/>
        </a:xfrm>
      </p:grpSpPr>
      <p:sp>
        <p:nvSpPr>
          <p:cNvPr id="378" name="Google Shape;378;p71"/>
          <p:cNvSpPr txBox="1"/>
          <p:nvPr>
            <p:ph type="title"/>
          </p:nvPr>
        </p:nvSpPr>
        <p:spPr>
          <a:xfrm>
            <a:off x="311700" y="21627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Xtra</a:t>
            </a:r>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9" name="Shape 79"/>
        <p:cNvGrpSpPr/>
        <p:nvPr/>
      </p:nvGrpSpPr>
      <p:grpSpPr>
        <a:xfrm>
          <a:off x="0" y="0"/>
          <a:ext cx="0" cy="0"/>
          <a:chOff x="0" y="0"/>
          <a:chExt cx="0" cy="0"/>
        </a:xfrm>
      </p:grpSpPr>
      <p:pic>
        <p:nvPicPr>
          <p:cNvPr id="80" name="Google Shape;80;p18"/>
          <p:cNvPicPr preferRelativeResize="0"/>
          <p:nvPr/>
        </p:nvPicPr>
        <p:blipFill>
          <a:blip r:embed="rId1"/>
          <a:stretch>
            <a:fillRect/>
          </a:stretch>
        </p:blipFill>
        <p:spPr>
          <a:xfrm>
            <a:off x="103100" y="78450"/>
            <a:ext cx="8893025" cy="499987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382" name="Shape 382"/>
        <p:cNvGrpSpPr/>
        <p:nvPr/>
      </p:nvGrpSpPr>
      <p:grpSpPr>
        <a:xfrm>
          <a:off x="0" y="0"/>
          <a:ext cx="0" cy="0"/>
          <a:chOff x="0" y="0"/>
          <a:chExt cx="0" cy="0"/>
        </a:xfrm>
      </p:grpSpPr>
      <p:sp>
        <p:nvSpPr>
          <p:cNvPr id="383" name="Google Shape;383;p72"/>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How CNN reduce weights? - Weight Sharing</a:t>
            </a:r>
            <a:endParaRPr lang="en-GB"/>
          </a:p>
        </p:txBody>
      </p:sp>
      <p:sp>
        <p:nvSpPr>
          <p:cNvPr id="384" name="Google Shape;384;p72"/>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a:t>The neural network (in MLP) will learn different interpretations for something that is possibly the same. But in CNN, the number of weights is dependent on the kernel size (see Weight sharing) instead of the input size which is really important for images. So, by forcing the shared weights among spatial dimensions which drastically reduces the number of parameters, the convolution kernel acts as a learning framework.</a:t>
            </a:r>
            <a:endParaRPr lang="en-GB"/>
          </a:p>
          <a:p>
            <a:pPr marL="0" lvl="0" indent="0" algn="l" rtl="0">
              <a:spcBef>
                <a:spcPts val="1200"/>
              </a:spcBef>
              <a:spcAft>
                <a:spcPts val="0"/>
              </a:spcAft>
              <a:buClr>
                <a:schemeClr val="dk1"/>
              </a:buClr>
              <a:buSzPts val="1100"/>
              <a:buFont typeface="Arial" panose="020B0604020202020204"/>
              <a:buNone/>
            </a:pPr>
            <a:r>
              <a:rPr lang="en-GB"/>
              <a:t>That’s how convolutional layers reduce memory usage and compute faster.</a:t>
            </a:r>
            <a:endParaRPr lang="en-GB"/>
          </a:p>
          <a:p>
            <a:pPr marL="0" lvl="0" indent="0" algn="l" rtl="0">
              <a:spcBef>
                <a:spcPts val="1200"/>
              </a:spcBef>
              <a:spcAft>
                <a:spcPts val="1200"/>
              </a:spcAft>
              <a:buNone/>
            </a:p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388" name="Shape 388"/>
        <p:cNvGrpSpPr/>
        <p:nvPr/>
      </p:nvGrpSpPr>
      <p:grpSpPr>
        <a:xfrm>
          <a:off x="0" y="0"/>
          <a:ext cx="0" cy="0"/>
          <a:chOff x="0" y="0"/>
          <a:chExt cx="0" cy="0"/>
        </a:xfrm>
      </p:grpSpPr>
      <p:sp>
        <p:nvSpPr>
          <p:cNvPr id="389" name="Google Shape;389;p73"/>
          <p:cNvSpPr txBox="1"/>
          <p:nvPr>
            <p:ph type="body" idx="1"/>
          </p:nvPr>
        </p:nvSpPr>
        <p:spPr>
          <a:xfrm>
            <a:off x="311700" y="0"/>
            <a:ext cx="8520600" cy="1200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GB" sz="1200" b="1"/>
              <a:t>Local connection:</a:t>
            </a:r>
            <a:r>
              <a:rPr lang="en-GB" sz="1200"/>
              <a:t> the features needed to distinguish different kinds of pictures are only some local areas in the whole picture, so the convolution kernel (receptive field) used in convolution operation can be just a few different small areas, instead of using the convolution kernel (full connection) of the size of the whole picture. This can not only express different features better, but also reduce parameters. For example, in the figure below, on the left is the network using full connection neural network, and on the right is the network using local connection convolution kernel.</a:t>
            </a:r>
            <a:endParaRPr sz="1200"/>
          </a:p>
        </p:txBody>
      </p:sp>
      <p:pic>
        <p:nvPicPr>
          <p:cNvPr id="390" name="Google Shape;390;p73"/>
          <p:cNvPicPr preferRelativeResize="0"/>
          <p:nvPr/>
        </p:nvPicPr>
        <p:blipFill>
          <a:blip r:embed="rId1"/>
          <a:stretch>
            <a:fillRect/>
          </a:stretch>
        </p:blipFill>
        <p:spPr>
          <a:xfrm>
            <a:off x="84250" y="1352400"/>
            <a:ext cx="8979599" cy="34787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394" name="Shape 394"/>
        <p:cNvGrpSpPr/>
        <p:nvPr/>
      </p:nvGrpSpPr>
      <p:grpSpPr>
        <a:xfrm>
          <a:off x="0" y="0"/>
          <a:ext cx="0" cy="0"/>
          <a:chOff x="0" y="0"/>
          <a:chExt cx="0" cy="0"/>
        </a:xfrm>
      </p:grpSpPr>
      <p:sp>
        <p:nvSpPr>
          <p:cNvPr id="395" name="Google Shape;395;p74"/>
          <p:cNvSpPr txBox="1"/>
          <p:nvPr>
            <p:ph type="body" idx="1"/>
          </p:nvPr>
        </p:nvSpPr>
        <p:spPr>
          <a:xfrm>
            <a:off x="311700" y="0"/>
            <a:ext cx="8520600" cy="12000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1200"/>
              </a:spcAft>
              <a:buNone/>
            </a:pPr>
            <a:r>
              <a:rPr lang="en-GB" sz="1200" b="1"/>
              <a:t>Weight sharing:</a:t>
            </a:r>
            <a:r>
              <a:rPr lang="en-GB" sz="1200"/>
              <a:t> for a class of pictures, they have similar features, but the position of features in each picture may be shifted. For example, the position of eyes in different face photos may change, and rarely two photos have the same eye position. When a picture is convoluted, there can be multiple convolution kernels to extract different features, but the weight of a convolution kernel remains unchanged in the process of moving (of course, the weight of different convolution kernels is not shared). This can not only ensure that the feature extraction is not affected by the location, but also reduce the number of parameters.</a:t>
            </a:r>
            <a:endParaRPr sz="1200"/>
          </a:p>
        </p:txBody>
      </p:sp>
      <p:pic>
        <p:nvPicPr>
          <p:cNvPr id="396" name="Google Shape;396;p74"/>
          <p:cNvPicPr preferRelativeResize="0"/>
          <p:nvPr/>
        </p:nvPicPr>
        <p:blipFill>
          <a:blip r:embed="rId1"/>
          <a:stretch>
            <a:fillRect/>
          </a:stretch>
        </p:blipFill>
        <p:spPr>
          <a:xfrm>
            <a:off x="191250" y="1352400"/>
            <a:ext cx="8761489" cy="3638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400" name="Shape 400"/>
        <p:cNvGrpSpPr/>
        <p:nvPr/>
      </p:nvGrpSpPr>
      <p:grpSpPr>
        <a:xfrm>
          <a:off x="0" y="0"/>
          <a:ext cx="0" cy="0"/>
          <a:chOff x="0" y="0"/>
          <a:chExt cx="0" cy="0"/>
        </a:xfrm>
      </p:grpSpPr>
      <p:pic>
        <p:nvPicPr>
          <p:cNvPr id="401" name="Google Shape;401;p75"/>
          <p:cNvPicPr preferRelativeResize="0"/>
          <p:nvPr/>
        </p:nvPicPr>
        <p:blipFill>
          <a:blip r:embed="rId1"/>
          <a:stretch>
            <a:fillRect/>
          </a:stretch>
        </p:blipFill>
        <p:spPr>
          <a:xfrm>
            <a:off x="521050" y="758025"/>
            <a:ext cx="8010525" cy="24193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405" name="Shape 405"/>
        <p:cNvGrpSpPr/>
        <p:nvPr/>
      </p:nvGrpSpPr>
      <p:grpSpPr>
        <a:xfrm>
          <a:off x="0" y="0"/>
          <a:ext cx="0" cy="0"/>
          <a:chOff x="0" y="0"/>
          <a:chExt cx="0" cy="0"/>
        </a:xfrm>
      </p:grpSpPr>
      <p:sp>
        <p:nvSpPr>
          <p:cNvPr id="406" name="Google Shape;406;p76"/>
          <p:cNvSpPr txBox="1"/>
          <p:nvPr>
            <p:ph type="title"/>
          </p:nvPr>
        </p:nvSpPr>
        <p:spPr>
          <a:xfrm>
            <a:off x="4251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Important Links</a:t>
            </a:r>
            <a:endParaRPr lang="en-GB"/>
          </a:p>
        </p:txBody>
      </p:sp>
      <p:sp>
        <p:nvSpPr>
          <p:cNvPr id="407" name="Google Shape;407;p76"/>
          <p:cNvSpPr txBox="1"/>
          <p:nvPr>
            <p:ph type="body" idx="1"/>
          </p:nvPr>
        </p:nvSpPr>
        <p:spPr>
          <a:xfrm>
            <a:off x="311700" y="572700"/>
            <a:ext cx="8520600" cy="3996300"/>
          </a:xfrm>
          <a:prstGeom prst="rect">
            <a:avLst/>
          </a:prstGeom>
        </p:spPr>
        <p:txBody>
          <a:bodyPr spcFirstLastPara="1" wrap="square" lIns="91425" tIns="91425" rIns="91425" bIns="91425" anchor="t" anchorCtr="0">
            <a:normAutofit fontScale="77500"/>
          </a:bodyPr>
          <a:lstStyle/>
          <a:p>
            <a:pPr marL="0" lvl="0" indent="0" algn="l" rtl="0">
              <a:spcBef>
                <a:spcPts val="0"/>
              </a:spcBef>
              <a:spcAft>
                <a:spcPts val="0"/>
              </a:spcAft>
              <a:buNone/>
            </a:pPr>
            <a:r>
              <a:rPr lang="en-GB" u="sng">
                <a:solidFill>
                  <a:schemeClr val="hlink"/>
                </a:solidFill>
                <a:hlinkClick r:id="rId1"/>
              </a:rPr>
              <a:t>https://iq.opengenus.org/understanding-convolutional-neural-networks-through-image-classification/</a:t>
            </a:r>
            <a:endParaRPr lang="en-GB" u="sng">
              <a:solidFill>
                <a:schemeClr val="hlink"/>
              </a:solidFill>
            </a:endParaRPr>
          </a:p>
          <a:p>
            <a:pPr marL="0" lvl="0" indent="0" algn="l" rtl="0">
              <a:spcBef>
                <a:spcPts val="1200"/>
              </a:spcBef>
              <a:spcAft>
                <a:spcPts val="0"/>
              </a:spcAft>
              <a:buNone/>
            </a:pPr>
            <a:r>
              <a:rPr lang="en-GB" u="sng">
                <a:solidFill>
                  <a:schemeClr val="hlink"/>
                </a:solidFill>
                <a:hlinkClick r:id="rId2"/>
              </a:rPr>
              <a:t>https://iq.opengenus.org/operations-in-cnn/</a:t>
            </a:r>
            <a:endParaRPr lang="en-GB" u="sng">
              <a:solidFill>
                <a:schemeClr val="hlink"/>
              </a:solidFill>
            </a:endParaRPr>
          </a:p>
          <a:p>
            <a:pPr marL="0" lvl="0" indent="0" algn="l" rtl="0">
              <a:spcBef>
                <a:spcPts val="1200"/>
              </a:spcBef>
              <a:spcAft>
                <a:spcPts val="0"/>
              </a:spcAft>
              <a:buNone/>
            </a:pPr>
            <a:r>
              <a:rPr lang="en-GB" u="sng">
                <a:solidFill>
                  <a:schemeClr val="hlink"/>
                </a:solidFill>
                <a:hlinkClick r:id="rId3"/>
              </a:rPr>
              <a:t>https://adeshpande3.github.io/A-Beginner%27s-Guide-To-Understanding-Convolutional-Neural-Networks/</a:t>
            </a:r>
            <a:endParaRPr lang="en-GB" u="sng">
              <a:solidFill>
                <a:schemeClr val="hlink"/>
              </a:solidFill>
            </a:endParaRPr>
          </a:p>
          <a:p>
            <a:pPr marL="0" lvl="0" indent="0" algn="l" rtl="0">
              <a:spcBef>
                <a:spcPts val="1200"/>
              </a:spcBef>
              <a:spcAft>
                <a:spcPts val="0"/>
              </a:spcAft>
              <a:buNone/>
            </a:pPr>
            <a:r>
              <a:rPr lang="en-GB"/>
              <a:t>cs231n.github.io/convolutional-networks/</a:t>
            </a:r>
            <a:endParaRPr lang="en-GB"/>
          </a:p>
          <a:p>
            <a:pPr marL="0" lvl="0" indent="0" algn="l" rtl="0">
              <a:spcBef>
                <a:spcPts val="1200"/>
              </a:spcBef>
              <a:spcAft>
                <a:spcPts val="0"/>
              </a:spcAft>
              <a:buNone/>
            </a:pPr>
            <a:r>
              <a:rPr lang="en-GB" u="sng">
                <a:solidFill>
                  <a:schemeClr val="hlink"/>
                </a:solidFill>
                <a:hlinkClick r:id="rId4"/>
              </a:rPr>
              <a:t>https://towardsdatascience.com/cnn-architectures-a-deep-dive-a99441d18049</a:t>
            </a:r>
            <a:endParaRPr lang="en-GB" u="sng">
              <a:solidFill>
                <a:schemeClr val="hlink"/>
              </a:solidFill>
            </a:endParaRPr>
          </a:p>
          <a:p>
            <a:pPr marL="0" lvl="0" indent="0" algn="l" rtl="0">
              <a:spcBef>
                <a:spcPts val="1200"/>
              </a:spcBef>
              <a:spcAft>
                <a:spcPts val="0"/>
              </a:spcAft>
              <a:buNone/>
            </a:pPr>
            <a:r>
              <a:rPr lang="en-GB" u="sng">
                <a:solidFill>
                  <a:schemeClr val="hlink"/>
                </a:solidFill>
                <a:hlinkClick r:id="rId5"/>
              </a:rPr>
              <a:t>https://programmer.help/blogs/5edca38d058b0.html</a:t>
            </a:r>
            <a:endParaRPr lang="en-GB" u="sng">
              <a:solidFill>
                <a:schemeClr val="hlink"/>
              </a:solidFill>
            </a:endParaRPr>
          </a:p>
          <a:p>
            <a:pPr marL="0" lvl="0" indent="0" algn="l" rtl="0">
              <a:spcBef>
                <a:spcPts val="1200"/>
              </a:spcBef>
              <a:spcAft>
                <a:spcPts val="0"/>
              </a:spcAft>
              <a:buNone/>
            </a:pPr>
            <a:r>
              <a:rPr lang="en-GB"/>
              <a:t>*</a:t>
            </a:r>
            <a:r>
              <a:rPr lang="en-GB" u="sng">
                <a:solidFill>
                  <a:schemeClr val="hlink"/>
                </a:solidFill>
                <a:hlinkClick r:id="rId6"/>
              </a:rPr>
              <a:t>https://towardsdatascience.com/derivation-of-convolutional-neural-network-from-fully-connected-network-step-by-step-b42ebafa5275</a:t>
            </a:r>
            <a:endParaRPr lang="en-GB" u="sng">
              <a:solidFill>
                <a:schemeClr val="hlink"/>
              </a:solidFill>
            </a:endParaRPr>
          </a:p>
          <a:p>
            <a:pPr marL="0" lvl="0" indent="0" algn="l" rtl="0">
              <a:spcBef>
                <a:spcPts val="1200"/>
              </a:spcBef>
              <a:spcAft>
                <a:spcPts val="0"/>
              </a:spcAft>
              <a:buNone/>
            </a:pPr>
            <a:r>
              <a:rPr lang="en-GB" u="sng">
                <a:solidFill>
                  <a:schemeClr val="hlink"/>
                </a:solidFill>
                <a:hlinkClick r:id="rId5"/>
              </a:rPr>
              <a:t>https://programmer.help/blogs/5edca38d058b0.html</a:t>
            </a:r>
            <a:endParaRPr lang="en-GB" u="sng">
              <a:solidFill>
                <a:schemeClr val="hlink"/>
              </a:solidFill>
            </a:endParaRPr>
          </a:p>
          <a:p>
            <a:pPr marL="0" lvl="0" indent="0" algn="l" rtl="0">
              <a:spcBef>
                <a:spcPts val="1200"/>
              </a:spcBef>
              <a:spcAft>
                <a:spcPts val="1200"/>
              </a:spcAft>
              <a:buNone/>
            </a:p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411" name="Shape 411"/>
        <p:cNvGrpSpPr/>
        <p:nvPr/>
      </p:nvGrpSpPr>
      <p:grpSpPr>
        <a:xfrm>
          <a:off x="0" y="0"/>
          <a:ext cx="0" cy="0"/>
          <a:chOff x="0" y="0"/>
          <a:chExt cx="0" cy="0"/>
        </a:xfrm>
      </p:grpSpPr>
      <p:sp>
        <p:nvSpPr>
          <p:cNvPr id="412" name="Google Shape;412;p77"/>
          <p:cNvSpPr txBox="1"/>
          <p:nvPr>
            <p:ph type="body" idx="1"/>
          </p:nvPr>
        </p:nvSpPr>
        <p:spPr>
          <a:xfrm>
            <a:off x="311700" y="416850"/>
            <a:ext cx="8520600" cy="4601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Clr>
                <a:schemeClr val="dk1"/>
              </a:buClr>
              <a:buSzPct val="61000"/>
              <a:buFont typeface="Arial" panose="020B0604020202020204"/>
              <a:buNone/>
            </a:pPr>
            <a:r>
              <a:rPr lang="en-GB" u="sng">
                <a:solidFill>
                  <a:schemeClr val="accent5"/>
                </a:solidFill>
                <a:hlinkClick r:id="rId1"/>
              </a:rPr>
              <a:t>https://slideplayer.com/slide/14119248/</a:t>
            </a:r>
            <a:endParaRPr lang="en-GB" u="sng">
              <a:solidFill>
                <a:schemeClr val="accent5"/>
              </a:solidFill>
            </a:endParaRPr>
          </a:p>
          <a:p>
            <a:pPr marL="0" lvl="0" indent="0" algn="l" rtl="0">
              <a:spcBef>
                <a:spcPts val="1200"/>
              </a:spcBef>
              <a:spcAft>
                <a:spcPts val="0"/>
              </a:spcAft>
              <a:buClr>
                <a:schemeClr val="dk1"/>
              </a:buClr>
              <a:buSzPct val="61000"/>
              <a:buFont typeface="Arial" panose="020B0604020202020204"/>
              <a:buNone/>
            </a:pPr>
            <a:r>
              <a:rPr lang="en-GB" u="sng">
                <a:solidFill>
                  <a:schemeClr val="accent5"/>
                </a:solidFill>
                <a:hlinkClick r:id="rId2"/>
              </a:rPr>
              <a:t>https://www.pyimagesearch.com/2021/05/14/convolutional-neural-networks-cnns-and-layer-types/</a:t>
            </a:r>
            <a:endParaRPr lang="en-GB" u="sng">
              <a:solidFill>
                <a:schemeClr val="accent5"/>
              </a:solidFill>
            </a:endParaRPr>
          </a:p>
          <a:p>
            <a:pPr marL="0" lvl="0" indent="0" algn="l" rtl="0">
              <a:spcBef>
                <a:spcPts val="1200"/>
              </a:spcBef>
              <a:spcAft>
                <a:spcPts val="0"/>
              </a:spcAft>
              <a:buClr>
                <a:schemeClr val="dk1"/>
              </a:buClr>
              <a:buSzPct val="61000"/>
              <a:buFont typeface="Arial" panose="020B0604020202020204"/>
              <a:buNone/>
            </a:pPr>
            <a:r>
              <a:rPr lang="en-GB" u="sng">
                <a:solidFill>
                  <a:schemeClr val="accent5"/>
                </a:solidFill>
                <a:hlinkClick r:id="rId3"/>
              </a:rPr>
              <a:t>https://www.jefkine.com/general/2016/09/05/backpropagation-in-convolutional-neural-networks/</a:t>
            </a:r>
            <a:endParaRPr lang="en-GB" u="sng">
              <a:solidFill>
                <a:schemeClr val="accent5"/>
              </a:solidFill>
            </a:endParaRPr>
          </a:p>
          <a:p>
            <a:pPr marL="0" lvl="0" indent="0" algn="l" rtl="0">
              <a:spcBef>
                <a:spcPts val="1200"/>
              </a:spcBef>
              <a:spcAft>
                <a:spcPts val="0"/>
              </a:spcAft>
              <a:buClr>
                <a:schemeClr val="dk1"/>
              </a:buClr>
              <a:buSzPct val="61000"/>
              <a:buFont typeface="Arial" panose="020B0604020202020204"/>
              <a:buNone/>
            </a:pPr>
            <a:r>
              <a:rPr lang="en-GB" u="sng">
                <a:solidFill>
                  <a:schemeClr val="accent5"/>
                </a:solidFill>
                <a:hlinkClick r:id="rId4"/>
              </a:rPr>
              <a:t>https://stats.stackexchange.com/questions/159588/how-does-local-connection-implied-in-the-cnn-algorithm</a:t>
            </a:r>
            <a:endParaRPr lang="en-GB" u="sng">
              <a:solidFill>
                <a:schemeClr val="accent5"/>
              </a:solidFill>
            </a:endParaRPr>
          </a:p>
          <a:p>
            <a:pPr marL="0" lvl="0" indent="0" algn="l" rtl="0">
              <a:spcBef>
                <a:spcPts val="1200"/>
              </a:spcBef>
              <a:spcAft>
                <a:spcPts val="0"/>
              </a:spcAft>
              <a:buClr>
                <a:schemeClr val="dk1"/>
              </a:buClr>
              <a:buSzPct val="61000"/>
              <a:buFont typeface="Arial" panose="020B0604020202020204"/>
              <a:buNone/>
            </a:pPr>
            <a:r>
              <a:rPr lang="en-GB" u="sng">
                <a:solidFill>
                  <a:schemeClr val="accent5"/>
                </a:solidFill>
                <a:hlinkClick r:id="rId5"/>
              </a:rPr>
              <a:t>https://pennlio.wordpress.com/2014/04/11/fully-connected-locally-connected-and-shared-weights-layer-in-neural-networks/</a:t>
            </a:r>
            <a:endParaRPr lang="en-GB" u="sng">
              <a:solidFill>
                <a:schemeClr val="accent5"/>
              </a:solidFill>
            </a:endParaRPr>
          </a:p>
          <a:p>
            <a:pPr marL="0" lvl="0" indent="0" algn="l" rtl="0">
              <a:spcBef>
                <a:spcPts val="1200"/>
              </a:spcBef>
              <a:spcAft>
                <a:spcPts val="0"/>
              </a:spcAft>
              <a:buClr>
                <a:schemeClr val="dk1"/>
              </a:buClr>
              <a:buSzPct val="61000"/>
              <a:buFont typeface="Arial" panose="020B0604020202020204"/>
              <a:buNone/>
            </a:pPr>
            <a:r>
              <a:rPr lang="en-GB" u="sng">
                <a:solidFill>
                  <a:schemeClr val="accent5"/>
                </a:solidFill>
                <a:hlinkClick r:id="rId6"/>
              </a:rPr>
              <a:t>https://medium.com/technologymadeeasy/the-best-explanation-of-convolutional-neural-networks-on-the-internet-fbb8b1ad5df8</a:t>
            </a:r>
            <a:endParaRPr lang="en-GB" u="sng">
              <a:solidFill>
                <a:schemeClr val="accent5"/>
              </a:solidFill>
            </a:endParaRPr>
          </a:p>
          <a:p>
            <a:pPr marL="0" lvl="0" indent="0" algn="l" rtl="0">
              <a:spcBef>
                <a:spcPts val="1200"/>
              </a:spcBef>
              <a:spcAft>
                <a:spcPts val="0"/>
              </a:spcAft>
              <a:buClr>
                <a:schemeClr val="dk1"/>
              </a:buClr>
              <a:buSzPct val="61000"/>
              <a:buFont typeface="Arial" panose="020B0604020202020204"/>
              <a:buNone/>
            </a:pPr>
            <a:r>
              <a:rPr lang="en-GB" u="sng">
                <a:solidFill>
                  <a:schemeClr val="accent5"/>
                </a:solidFill>
                <a:hlinkClick r:id="rId7"/>
              </a:rPr>
              <a:t>http://www.wildml.com/2015/11/understanding-convolutional-neural-networks-for-nlp/</a:t>
            </a:r>
            <a:endParaRPr lang="en-GB" u="sng">
              <a:solidFill>
                <a:schemeClr val="accent5"/>
              </a:solidFill>
            </a:endParaRPr>
          </a:p>
          <a:p>
            <a:pPr marL="0" lvl="0" indent="0" algn="l" rtl="0">
              <a:spcBef>
                <a:spcPts val="1200"/>
              </a:spcBef>
              <a:spcAft>
                <a:spcPts val="0"/>
              </a:spcAft>
              <a:buClr>
                <a:schemeClr val="dk1"/>
              </a:buClr>
              <a:buSzPct val="61000"/>
              <a:buFont typeface="Arial" panose="020B0604020202020204"/>
              <a:buNone/>
            </a:pPr>
            <a:r>
              <a:rPr lang="en-GB" u="sng">
                <a:solidFill>
                  <a:schemeClr val="accent5"/>
                </a:solidFill>
                <a:hlinkClick r:id="rId8"/>
              </a:rPr>
              <a:t>https://polakowo.io/datadocs/docs/deep-learning/cnns</a:t>
            </a:r>
            <a:endParaRPr lang="en-GB" u="sng">
              <a:solidFill>
                <a:schemeClr val="accent5"/>
              </a:solidFill>
            </a:endParaRPr>
          </a:p>
          <a:p>
            <a:pPr marL="0" lvl="0" indent="0" algn="l" rtl="0">
              <a:spcBef>
                <a:spcPts val="1200"/>
              </a:spcBef>
              <a:spcAft>
                <a:spcPts val="1200"/>
              </a:spcAft>
              <a:buClr>
                <a:schemeClr val="dk1"/>
              </a:buClr>
              <a:buSzPct val="61000"/>
              <a:buFont typeface="Arial" panose="020B0604020202020204"/>
              <a:buNone/>
            </a:pPr>
            <a:r>
              <a:rPr lang="en-GB" u="sng">
                <a:solidFill>
                  <a:schemeClr val="accent5"/>
                </a:solidFill>
                <a:hlinkClick r:id="rId9"/>
              </a:rPr>
              <a:t>https://freecontent.manning.com/deep-learning-for-image-like-data/</a:t>
            </a:r>
            <a:endParaRPr lang="en-GB" u="sng">
              <a:solidFill>
                <a:schemeClr val="accent5"/>
              </a:solidFill>
              <a:hlinkClick r:id="rId9"/>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4" name="Shape 84"/>
        <p:cNvGrpSpPr/>
        <p:nvPr/>
      </p:nvGrpSpPr>
      <p:grpSpPr>
        <a:xfrm>
          <a:off x="0" y="0"/>
          <a:ext cx="0" cy="0"/>
          <a:chOff x="0" y="0"/>
          <a:chExt cx="0" cy="0"/>
        </a:xfrm>
      </p:grpSpPr>
      <p:pic>
        <p:nvPicPr>
          <p:cNvPr id="85" name="Google Shape;85;p19"/>
          <p:cNvPicPr preferRelativeResize="0"/>
          <p:nvPr/>
        </p:nvPicPr>
        <p:blipFill>
          <a:blip r:embed="rId1"/>
          <a:stretch>
            <a:fillRect/>
          </a:stretch>
        </p:blipFill>
        <p:spPr>
          <a:xfrm>
            <a:off x="137825" y="78750"/>
            <a:ext cx="8868349" cy="4986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pic>
        <p:nvPicPr>
          <p:cNvPr id="90" name="Google Shape;90;p20"/>
          <p:cNvPicPr preferRelativeResize="0"/>
          <p:nvPr/>
        </p:nvPicPr>
        <p:blipFill>
          <a:blip r:embed="rId1"/>
          <a:stretch>
            <a:fillRect/>
          </a:stretch>
        </p:blipFill>
        <p:spPr>
          <a:xfrm>
            <a:off x="1009925" y="46975"/>
            <a:ext cx="6666425" cy="5049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sp>
        <p:nvSpPr>
          <p:cNvPr id="95" name="Google Shape;95;p2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Filters/Kernel</a:t>
            </a:r>
            <a:endParaRPr lang="en-GB"/>
          </a:p>
        </p:txBody>
      </p:sp>
      <p:sp>
        <p:nvSpPr>
          <p:cNvPr id="96" name="Google Shape;96;p2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GB"/>
              <a:t>Every layer of filters is there to capture patterns. For example, the first layer of filters captures patterns like edges, corners, dots etc. Subsequent layers combine those patterns to make bigger patterns (like combining edges to make squares, circles, etc.).</a:t>
            </a:r>
            <a:br>
              <a:rPr lang="en-GB"/>
            </a:br>
            <a:endParaRPr lang="en-GB"/>
          </a:p>
          <a:p>
            <a:pPr marL="457200" lvl="0" indent="-342900" algn="l" rtl="0">
              <a:spcBef>
                <a:spcPts val="0"/>
              </a:spcBef>
              <a:spcAft>
                <a:spcPts val="0"/>
              </a:spcAft>
              <a:buSzPts val="1800"/>
              <a:buChar char="●"/>
            </a:pPr>
            <a:r>
              <a:rPr lang="en-GB"/>
              <a:t>Now as we move forward in the layers, the patterns get more complex; hence there are larger combinations of patterns to capture. That's why we increase the filter size in subsequent layers to capture as many combinations as possible.</a:t>
            </a:r>
            <a:endParaRPr lang="en-GB"/>
          </a:p>
          <a:p>
            <a:pPr marL="0" lvl="0" indent="0" algn="l" rtl="0">
              <a:spcBef>
                <a:spcPts val="1200"/>
              </a:spcBef>
              <a:spcAft>
                <a:spcPts val="1200"/>
              </a:spcAft>
              <a:buNone/>
            </a:p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9909</Words>
  <Application>WPS Presentation</Application>
  <PresentationFormat/>
  <Paragraphs>160</Paragraphs>
  <Slides>65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65</vt:i4>
      </vt:variant>
    </vt:vector>
  </HeadingPairs>
  <TitlesOfParts>
    <vt:vector size="73" baseType="lpstr">
      <vt:lpstr>Arial</vt:lpstr>
      <vt:lpstr>SimSun</vt:lpstr>
      <vt:lpstr>Wingdings</vt:lpstr>
      <vt:lpstr>Arial</vt:lpstr>
      <vt:lpstr>Calibri</vt:lpstr>
      <vt:lpstr>Microsoft YaHei</vt:lpstr>
      <vt:lpstr>Arial Unicode MS</vt:lpstr>
      <vt:lpstr>Simple Light</vt:lpstr>
      <vt:lpstr>Machine Learning &amp; Deep Learning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Filters/Kernel</vt:lpstr>
      <vt:lpstr>PowerPoint 演示文稿</vt:lpstr>
      <vt:lpstr>PowerPoint 演示文稿</vt:lpstr>
      <vt:lpstr>Padding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Convolution on RGB images</vt:lpstr>
      <vt:lpstr>Convolution with multiple filters</vt:lpstr>
      <vt:lpstr>A Convolutional Layer</vt:lpstr>
      <vt:lpstr> Limitation of the feature map output of convolutional layers</vt:lpstr>
      <vt:lpstr>Pooling</vt:lpstr>
      <vt:lpstr>PowerPoint 演示文稿</vt:lpstr>
      <vt:lpstr>PowerPoint 演示文稿</vt:lpstr>
      <vt:lpstr>PowerPoint 演示文稿</vt:lpstr>
      <vt:lpstr>Human Visual Cortex</vt:lpstr>
      <vt:lpstr>PowerPoint 演示文稿</vt:lpstr>
      <vt:lpstr>What Human see, What Computer See!</vt:lpstr>
      <vt:lpstr>Problems with MLP</vt:lpstr>
      <vt:lpstr>PowerPoint 演示文稿</vt:lpstr>
      <vt:lpstr>PowerPoint 演示文稿</vt:lpstr>
      <vt:lpstr>CNN</vt:lpstr>
      <vt:lpstr>PowerPoint 演示文稿</vt:lpstr>
      <vt:lpstr>PowerPoint 演示文稿</vt:lpstr>
      <vt:lpstr>PowerPoint 演示文稿</vt:lpstr>
      <vt:lpstr>Conv Layer</vt:lpstr>
      <vt:lpstr>PowerPoint 演示文稿</vt:lpstr>
      <vt:lpstr>A Convolutional Layer</vt:lpstr>
      <vt:lpstr>Relu Effect</vt:lpstr>
      <vt:lpstr>Pooling layer</vt:lpstr>
      <vt:lpstr>PowerPoint 演示文稿</vt:lpstr>
      <vt:lpstr>CNN Applications</vt:lpstr>
      <vt:lpstr>Object Detection</vt:lpstr>
      <vt:lpstr>Edge Detection</vt:lpstr>
      <vt:lpstr>Semantic Segmentation</vt:lpstr>
      <vt:lpstr>Image Captioning</vt:lpstr>
      <vt:lpstr>Question &amp; Answering</vt:lpstr>
      <vt:lpstr>PowerPoint 演示文稿</vt:lpstr>
      <vt:lpstr>How CNN Learn - Training</vt:lpstr>
      <vt:lpstr>PowerPoint 演示文稿</vt:lpstr>
      <vt:lpstr>PowerPoint 演示文稿</vt:lpstr>
      <vt:lpstr>PowerPoint 演示文稿</vt:lpstr>
      <vt:lpstr>Visualizing CNN as MLP/DNN</vt:lpstr>
      <vt:lpstr>PowerPoint 演示文稿</vt:lpstr>
      <vt:lpstr>PowerPoint 演示文稿</vt:lpstr>
      <vt:lpstr>PowerPoint 演示文稿</vt:lpstr>
      <vt:lpstr>Xtra</vt:lpstr>
      <vt:lpstr>How CNN reduce weights? - Weight Sharing</vt:lpstr>
      <vt:lpstr>PowerPoint 演示文稿</vt:lpstr>
      <vt:lpstr>PowerPoint 演示文稿</vt:lpstr>
      <vt:lpstr>PowerPoint 演示文稿</vt:lpstr>
      <vt:lpstr>Important Links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&amp; Deep Learning </dc:title>
  <dc:creator/>
  <cp:lastModifiedBy>NaJaM</cp:lastModifiedBy>
  <cp:revision>1</cp:revision>
  <dcterms:created xsi:type="dcterms:W3CDTF">2022-06-27T09:01:29Z</dcterms:created>
  <dcterms:modified xsi:type="dcterms:W3CDTF">2022-06-27T09:01:29Z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816EAFDCD87346F0AB0FFE64A2A357B7</vt:lpwstr>
  </property>
  <property fmtid="{D5CDD505-2E9C-101B-9397-08002B2CF9AE}" pid="3" name="KSOProductBuildVer">
    <vt:lpwstr>1033-11.2.0.11156</vt:lpwstr>
  </property>
</Properties>
</file>